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6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embeddedFontLst>
    <p:embeddedFont>
      <p:font typeface="Helvetica Neue" panose="02000503000000020004" pitchFamily="2" charset="0"/>
      <p:regular r:id="rId4"/>
      <p:bold r:id="rId5"/>
      <p:italic r:id="rId6"/>
      <p:boldItalic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825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325"/>
    <p:restoredTop sz="94830"/>
  </p:normalViewPr>
  <p:slideViewPr>
    <p:cSldViewPr snapToGrid="0">
      <p:cViewPr varScale="1">
        <p:scale>
          <a:sx n="137" d="100"/>
          <a:sy n="137" d="100"/>
        </p:scale>
        <p:origin x="216" y="5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ableStyles" Target="tableStyles.xml"/><Relationship Id="rId5" Type="http://schemas.openxmlformats.org/officeDocument/2006/relationships/font" Target="fonts/font2.fntdata"/><Relationship Id="rId10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g328369b6f1e_1_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" name="Google Shape;55;g328369b6f1e_1_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rgbClr val="78256F"/>
        </a:solidFill>
        <a:effectLst/>
      </p:bgPr>
    </p:bg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oogle Shape;8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874127" y="0"/>
            <a:ext cx="7274772" cy="5143499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Google Shape;9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339125" y="440800"/>
            <a:ext cx="1656775" cy="633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10;p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17350" y="261904"/>
            <a:ext cx="1656774" cy="99159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1">
  <p:cSld name="TITLE_1">
    <p:bg>
      <p:bgPr>
        <a:solidFill>
          <a:srgbClr val="78256F"/>
        </a:solidFill>
        <a:effectLst/>
      </p:bgPr>
    </p:bg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3"/>
          <p:cNvPicPr preferRelativeResize="0"/>
          <p:nvPr/>
        </p:nvPicPr>
        <p:blipFill rotWithShape="1">
          <a:blip r:embed="rId2">
            <a:alphaModFix amt="20000"/>
          </a:blip>
          <a:srcRect r="7364" b="3119"/>
          <a:stretch/>
        </p:blipFill>
        <p:spPr>
          <a:xfrm>
            <a:off x="833825" y="-1001600"/>
            <a:ext cx="8310175" cy="614509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3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339125" y="440800"/>
            <a:ext cx="1656775" cy="633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Google Shape;14;p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17350" y="261904"/>
            <a:ext cx="1656774" cy="99159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 1">
  <p:cSld name="CUSTOM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869229" y="0"/>
            <a:ext cx="7274772" cy="51434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Google Shape;17;p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7350" y="261960"/>
            <a:ext cx="1656774" cy="99149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Google Shape;18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339125" y="440988"/>
            <a:ext cx="1656776" cy="633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 1 1">
  <p:cSld name="CUSTOM_1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p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869229" y="0"/>
            <a:ext cx="7274772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5"/>
          <p:cNvSpPr/>
          <p:nvPr/>
        </p:nvSpPr>
        <p:spPr>
          <a:xfrm>
            <a:off x="0" y="0"/>
            <a:ext cx="9144000" cy="1084500"/>
          </a:xfrm>
          <a:prstGeom prst="rect">
            <a:avLst/>
          </a:prstGeom>
          <a:solidFill>
            <a:srgbClr val="78256F"/>
          </a:solidFill>
          <a:ln w="9525" cap="flat" cmpd="sng">
            <a:solidFill>
              <a:srgbClr val="78256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2" name="Google Shape;22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439925" y="261812"/>
            <a:ext cx="1466150" cy="56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Google Shape;23;p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05400" y="103500"/>
            <a:ext cx="1466150" cy="877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1 1 1">
  <p:cSld name="TITLE_AND_BODY_1_1_1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Google Shape;25;p6"/>
          <p:cNvCxnSpPr/>
          <p:nvPr/>
        </p:nvCxnSpPr>
        <p:spPr>
          <a:xfrm>
            <a:off x="1533750" y="805600"/>
            <a:ext cx="7458000" cy="13500"/>
          </a:xfrm>
          <a:prstGeom prst="straightConnector1">
            <a:avLst/>
          </a:prstGeom>
          <a:noFill/>
          <a:ln w="19050" cap="flat" cmpd="sng">
            <a:solidFill>
              <a:srgbClr val="78256F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6" name="Google Shape;26;p6"/>
          <p:cNvSpPr/>
          <p:nvPr/>
        </p:nvSpPr>
        <p:spPr>
          <a:xfrm>
            <a:off x="-83875" y="-26400"/>
            <a:ext cx="1431600" cy="5196300"/>
          </a:xfrm>
          <a:prstGeom prst="rect">
            <a:avLst/>
          </a:prstGeom>
          <a:solidFill>
            <a:srgbClr val="78256F"/>
          </a:solidFill>
          <a:ln w="9525" cap="flat" cmpd="sng">
            <a:solidFill>
              <a:srgbClr val="78256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7" name="Google Shape;27;p6"/>
          <p:cNvPicPr preferRelativeResize="0"/>
          <p:nvPr/>
        </p:nvPicPr>
        <p:blipFill rotWithShape="1">
          <a:blip r:embed="rId2">
            <a:alphaModFix/>
          </a:blip>
          <a:srcRect b="-35446"/>
          <a:stretch/>
        </p:blipFill>
        <p:spPr>
          <a:xfrm>
            <a:off x="117500" y="4497300"/>
            <a:ext cx="1028850" cy="533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Google Shape;28;p6"/>
          <p:cNvPicPr preferRelativeResize="0"/>
          <p:nvPr/>
        </p:nvPicPr>
        <p:blipFill rotWithShape="1">
          <a:blip r:embed="rId3">
            <a:alphaModFix amt="38000"/>
          </a:blip>
          <a:srcRect l="81669" t="40015"/>
          <a:stretch/>
        </p:blipFill>
        <p:spPr>
          <a:xfrm flipH="1">
            <a:off x="-83873" y="910175"/>
            <a:ext cx="1431598" cy="3312249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Google Shape;29;p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24075" y="197725"/>
            <a:ext cx="1015701" cy="607875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Google Shape;30;p6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1 1 1 1">
  <p:cSld name="TITLE_AND_BODY_1_1_1_1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Google Shape;32;p7"/>
          <p:cNvCxnSpPr/>
          <p:nvPr/>
        </p:nvCxnSpPr>
        <p:spPr>
          <a:xfrm>
            <a:off x="215475" y="810400"/>
            <a:ext cx="8776200" cy="8700"/>
          </a:xfrm>
          <a:prstGeom prst="straightConnector1">
            <a:avLst/>
          </a:prstGeom>
          <a:noFill/>
          <a:ln w="19050" cap="flat" cmpd="sng">
            <a:solidFill>
              <a:srgbClr val="78256F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3" name="Google Shape;33;p7"/>
          <p:cNvSpPr/>
          <p:nvPr/>
        </p:nvSpPr>
        <p:spPr>
          <a:xfrm>
            <a:off x="-83875" y="-26400"/>
            <a:ext cx="158700" cy="5196300"/>
          </a:xfrm>
          <a:prstGeom prst="rect">
            <a:avLst/>
          </a:prstGeom>
          <a:solidFill>
            <a:srgbClr val="78256F"/>
          </a:solidFill>
          <a:ln w="9525" cap="flat" cmpd="sng">
            <a:solidFill>
              <a:srgbClr val="78256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4" name="Google Shape;34;p7"/>
          <p:cNvPicPr preferRelativeResize="0"/>
          <p:nvPr/>
        </p:nvPicPr>
        <p:blipFill rotWithShape="1">
          <a:blip r:embed="rId2">
            <a:alphaModFix amt="76000"/>
          </a:blip>
          <a:srcRect l="41500" t="19012" r="13133" b="30862"/>
          <a:stretch/>
        </p:blipFill>
        <p:spPr>
          <a:xfrm>
            <a:off x="7180200" y="3438500"/>
            <a:ext cx="1963802" cy="1704998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Google Shape;35;p7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36" name="Google Shape;36;p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5475" y="81225"/>
            <a:ext cx="1063373" cy="636351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Google Shape;37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928304" y="196127"/>
            <a:ext cx="1063373" cy="40654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1 1 1 1 1">
  <p:cSld name="TITLE_AND_BODY_1_1_1_1_1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9" name="Google Shape;39;p8"/>
          <p:cNvCxnSpPr/>
          <p:nvPr/>
        </p:nvCxnSpPr>
        <p:spPr>
          <a:xfrm>
            <a:off x="183900" y="810400"/>
            <a:ext cx="8776200" cy="8700"/>
          </a:xfrm>
          <a:prstGeom prst="straightConnector1">
            <a:avLst/>
          </a:prstGeom>
          <a:noFill/>
          <a:ln w="19050" cap="flat" cmpd="sng">
            <a:solidFill>
              <a:srgbClr val="78256F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40" name="Google Shape;40;p8"/>
          <p:cNvPicPr preferRelativeResize="0"/>
          <p:nvPr/>
        </p:nvPicPr>
        <p:blipFill rotWithShape="1">
          <a:blip r:embed="rId2">
            <a:alphaModFix amt="76000"/>
          </a:blip>
          <a:srcRect l="41500" t="19011" r="24094" b="33100"/>
          <a:stretch/>
        </p:blipFill>
        <p:spPr>
          <a:xfrm>
            <a:off x="6806475" y="2843675"/>
            <a:ext cx="2337526" cy="2299826"/>
          </a:xfrm>
          <a:prstGeom prst="rect">
            <a:avLst/>
          </a:prstGeom>
          <a:noFill/>
          <a:ln>
            <a:noFill/>
          </a:ln>
        </p:spPr>
      </p:pic>
      <p:sp>
        <p:nvSpPr>
          <p:cNvPr id="41" name="Google Shape;41;p8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42" name="Google Shape;42;p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5475" y="81225"/>
            <a:ext cx="1063373" cy="636351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43;p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815879" y="196127"/>
            <a:ext cx="1063373" cy="40654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2 1 1">
  <p:cSld name="TITLE_AND_BODY_2_1_1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Google Shape;45;p9"/>
          <p:cNvCxnSpPr>
            <a:endCxn id="46" idx="1"/>
          </p:cNvCxnSpPr>
          <p:nvPr/>
        </p:nvCxnSpPr>
        <p:spPr>
          <a:xfrm rot="10800000" flipH="1">
            <a:off x="-28350" y="4763850"/>
            <a:ext cx="7087800" cy="14100"/>
          </a:xfrm>
          <a:prstGeom prst="straightConnector1">
            <a:avLst/>
          </a:prstGeom>
          <a:noFill/>
          <a:ln w="19050" cap="flat" cmpd="sng">
            <a:solidFill>
              <a:srgbClr val="78256F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7" name="Google Shape;47;p9"/>
          <p:cNvSpPr/>
          <p:nvPr/>
        </p:nvSpPr>
        <p:spPr>
          <a:xfrm>
            <a:off x="0" y="0"/>
            <a:ext cx="9144000" cy="1084500"/>
          </a:xfrm>
          <a:prstGeom prst="rect">
            <a:avLst/>
          </a:prstGeom>
          <a:solidFill>
            <a:srgbClr val="78256F"/>
          </a:solidFill>
          <a:ln w="9525" cap="flat" cmpd="sng">
            <a:solidFill>
              <a:srgbClr val="78256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46;p9"/>
          <p:cNvSpPr txBox="1"/>
          <p:nvPr/>
        </p:nvSpPr>
        <p:spPr>
          <a:xfrm>
            <a:off x="7059450" y="4586850"/>
            <a:ext cx="2084400" cy="3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b="1">
                <a:solidFill>
                  <a:srgbClr val="78256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Government People Group</a:t>
            </a:r>
            <a:endParaRPr sz="1100" b="1">
              <a:solidFill>
                <a:srgbClr val="78256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48" name="Google Shape;48;p9"/>
          <p:cNvPicPr preferRelativeResize="0"/>
          <p:nvPr/>
        </p:nvPicPr>
        <p:blipFill rotWithShape="1">
          <a:blip r:embed="rId2">
            <a:alphaModFix/>
          </a:blip>
          <a:srcRect b="-35446"/>
          <a:stretch/>
        </p:blipFill>
        <p:spPr>
          <a:xfrm>
            <a:off x="7840600" y="356575"/>
            <a:ext cx="1028850" cy="533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49;p9"/>
          <p:cNvPicPr preferRelativeResize="0"/>
          <p:nvPr/>
        </p:nvPicPr>
        <p:blipFill rotWithShape="1">
          <a:blip r:embed="rId3">
            <a:alphaModFix amt="39000"/>
          </a:blip>
          <a:srcRect l="-16076" t="76689" b="15933"/>
          <a:stretch/>
        </p:blipFill>
        <p:spPr>
          <a:xfrm flipH="1">
            <a:off x="4" y="4789500"/>
            <a:ext cx="7087800" cy="35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0" name="Google Shape;50;p9"/>
          <p:cNvPicPr preferRelativeResize="0"/>
          <p:nvPr/>
        </p:nvPicPr>
        <p:blipFill rotWithShape="1">
          <a:blip r:embed="rId3">
            <a:alphaModFix amt="39000"/>
          </a:blip>
          <a:srcRect l="-16076" t="76155" b="15933"/>
          <a:stretch/>
        </p:blipFill>
        <p:spPr>
          <a:xfrm>
            <a:off x="-28300" y="4763900"/>
            <a:ext cx="7087800" cy="37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1" name="Google Shape;51;p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59725" y="238313"/>
            <a:ext cx="1015701" cy="607875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Google Shape;52;p9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buNone/>
              <a:defRPr sz="1300">
                <a:solidFill>
                  <a:schemeClr val="tx1"/>
                </a:solidFill>
              </a:defRPr>
            </a:lvl1pPr>
            <a:lvl2pPr lvl="1" algn="r">
              <a:buNone/>
              <a:defRPr sz="1300">
                <a:solidFill>
                  <a:schemeClr val="tx1"/>
                </a:solidFill>
              </a:defRPr>
            </a:lvl2pPr>
            <a:lvl3pPr lvl="2" algn="r">
              <a:buNone/>
              <a:defRPr sz="1300">
                <a:solidFill>
                  <a:schemeClr val="tx1"/>
                </a:solidFill>
              </a:defRPr>
            </a:lvl3pPr>
            <a:lvl4pPr lvl="3" algn="r">
              <a:buNone/>
              <a:defRPr sz="1300">
                <a:solidFill>
                  <a:schemeClr val="tx1"/>
                </a:solidFill>
              </a:defRPr>
            </a:lvl4pPr>
            <a:lvl5pPr lvl="4" algn="r">
              <a:buNone/>
              <a:defRPr sz="1300">
                <a:solidFill>
                  <a:schemeClr val="tx1"/>
                </a:solidFill>
              </a:defRPr>
            </a:lvl5pPr>
            <a:lvl6pPr lvl="5" algn="r">
              <a:buNone/>
              <a:defRPr sz="1300">
                <a:solidFill>
                  <a:schemeClr val="tx1"/>
                </a:solidFill>
              </a:defRPr>
            </a:lvl6pPr>
            <a:lvl7pPr lvl="6" algn="r">
              <a:buNone/>
              <a:defRPr sz="1300">
                <a:solidFill>
                  <a:schemeClr val="tx1"/>
                </a:solidFill>
              </a:defRPr>
            </a:lvl7pPr>
            <a:lvl8pPr lvl="7" algn="r">
              <a:buNone/>
              <a:defRPr sz="1300">
                <a:solidFill>
                  <a:schemeClr val="tx1"/>
                </a:solidFill>
              </a:defRPr>
            </a:lvl8pPr>
            <a:lvl9pPr lvl="8" algn="r">
              <a:buNone/>
              <a:defRPr sz="1300">
                <a:solidFill>
                  <a:schemeClr val="tx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 descr="Worplace Adjustments Conversation Map logo including people sat around a table and map icon.">
            <a:extLst>
              <a:ext uri="{FF2B5EF4-FFF2-40B4-BE49-F238E27FC236}">
                <a16:creationId xmlns:a16="http://schemas.microsoft.com/office/drawing/2014/main" id="{3D94ABED-A72E-00AC-4CB4-57851D12B96E}"/>
              </a:ext>
            </a:extLst>
          </p:cNvPr>
          <p:cNvGrpSpPr/>
          <p:nvPr/>
        </p:nvGrpSpPr>
        <p:grpSpPr>
          <a:xfrm>
            <a:off x="3500700" y="2385575"/>
            <a:ext cx="2151679" cy="1259902"/>
            <a:chOff x="3500700" y="2385575"/>
            <a:chExt cx="2151679" cy="1259902"/>
          </a:xfrm>
        </p:grpSpPr>
        <p:sp>
          <p:nvSpPr>
            <p:cNvPr id="62" name="Google Shape;62;p10"/>
            <p:cNvSpPr/>
            <p:nvPr/>
          </p:nvSpPr>
          <p:spPr>
            <a:xfrm>
              <a:off x="3500700" y="2385575"/>
              <a:ext cx="2142600" cy="1162500"/>
            </a:xfrm>
            <a:prstGeom prst="rect">
              <a:avLst/>
            </a:prstGeom>
            <a:solidFill>
              <a:srgbClr val="78256F"/>
            </a:solidFill>
            <a:ln w="9525" cap="flat" cmpd="sng">
              <a:solidFill>
                <a:srgbClr val="78256F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600" dirty="0">
                <a:latin typeface="Helvetica" pitchFamily="2" charset="0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82" name="Google Shape;82;p10"/>
            <p:cNvSpPr txBox="1"/>
            <p:nvPr/>
          </p:nvSpPr>
          <p:spPr>
            <a:xfrm>
              <a:off x="3514579" y="2389909"/>
              <a:ext cx="2137800" cy="115685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lnSpc>
                  <a:spcPct val="117000"/>
                </a:lnSpc>
                <a:spcBef>
                  <a:spcPts val="0"/>
                </a:spcBef>
                <a:spcAft>
                  <a:spcPts val="1200"/>
                </a:spcAft>
                <a:buNone/>
              </a:pPr>
              <a:r>
                <a:rPr lang="en-GB" sz="1000" b="1" dirty="0">
                  <a:solidFill>
                    <a:schemeClr val="lt1"/>
                  </a:solidFill>
                  <a:latin typeface="+mj-lt"/>
                  <a:ea typeface="Helvetica Neue"/>
                  <a:cs typeface="Helvetica Neue"/>
                  <a:sym typeface="Helvetica Neue"/>
                </a:rPr>
                <a:t>Workplace Adjustments (WA) Conversation Map</a:t>
              </a:r>
              <a:endParaRPr sz="1000" b="1" dirty="0">
                <a:solidFill>
                  <a:schemeClr val="lt1"/>
                </a:solidFill>
                <a:latin typeface="+mj-lt"/>
                <a:ea typeface="Helvetica Neue"/>
                <a:cs typeface="Helvetica Neue"/>
                <a:sym typeface="Helvetica Neue"/>
              </a:endParaRPr>
            </a:p>
          </p:txBody>
        </p:sp>
        <p:pic>
          <p:nvPicPr>
            <p:cNvPr id="4" name="Graphic 3" descr="Meeting with solid fill">
              <a:extLst>
                <a:ext uri="{FF2B5EF4-FFF2-40B4-BE49-F238E27FC236}">
                  <a16:creationId xmlns:a16="http://schemas.microsoft.com/office/drawing/2014/main" id="{317F075F-77AF-4A2B-985C-96DA2CA0180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3581401" y="2731077"/>
              <a:ext cx="914400" cy="914400"/>
            </a:xfrm>
            <a:prstGeom prst="rect">
              <a:avLst/>
            </a:prstGeom>
          </p:spPr>
        </p:pic>
        <p:pic>
          <p:nvPicPr>
            <p:cNvPr id="6" name="Graphic 5" descr="Map with pin with solid fill">
              <a:extLst>
                <a:ext uri="{FF2B5EF4-FFF2-40B4-BE49-F238E27FC236}">
                  <a16:creationId xmlns:a16="http://schemas.microsoft.com/office/drawing/2014/main" id="{B1E5BE78-3172-E5E3-7C35-A3629C33CF5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4516582" y="2710296"/>
              <a:ext cx="914400" cy="914400"/>
            </a:xfrm>
            <a:prstGeom prst="rect">
              <a:avLst/>
            </a:prstGeom>
          </p:spPr>
        </p:pic>
      </p:grpSp>
      <p:sp>
        <p:nvSpPr>
          <p:cNvPr id="57" name="Google Shape;57;p10" descr="Review your WA Passport with your line manager&#10;&#13;&#10;Sometimes adjustment needs change. Having regular reviews will ensure your current adjustment or support needs are being fully met.&#13;&#10;"/>
          <p:cNvSpPr/>
          <p:nvPr/>
        </p:nvSpPr>
        <p:spPr>
          <a:xfrm>
            <a:off x="227925" y="926900"/>
            <a:ext cx="2142600" cy="1162500"/>
          </a:xfrm>
          <a:prstGeom prst="rect">
            <a:avLst/>
          </a:prstGeom>
          <a:noFill/>
          <a:ln w="9525" cap="flat" cmpd="sng">
            <a:solidFill>
              <a:srgbClr val="78256F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600">
              <a:latin typeface="Helvetica" pitchFamily="2" charset="0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" name="Google Shape;74;p10">
            <a:extLst>
              <a:ext uri="{FF2B5EF4-FFF2-40B4-BE49-F238E27FC236}">
                <a16:creationId xmlns:a16="http://schemas.microsoft.com/office/drawing/2014/main" id="{A36CB127-015E-5063-50F9-13429778DA56}"/>
              </a:ext>
            </a:extLst>
          </p:cNvPr>
          <p:cNvSpPr txBox="1"/>
          <p:nvPr/>
        </p:nvSpPr>
        <p:spPr>
          <a:xfrm>
            <a:off x="219355" y="926886"/>
            <a:ext cx="2109207" cy="10837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1000" b="1" dirty="0">
                <a:solidFill>
                  <a:srgbClr val="78256F"/>
                </a:solidFill>
                <a:latin typeface="+mj-lt"/>
                <a:ea typeface="Helvetica Neue"/>
                <a:cs typeface="Helvetica Neue"/>
                <a:sym typeface="Helvetica Neue"/>
              </a:rPr>
              <a:t>Review your WA Passport with your line manager</a:t>
            </a:r>
          </a:p>
          <a:p>
            <a:pPr marL="0" lvl="0" indent="0" algn="ctr" rtl="0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800" dirty="0">
                <a:solidFill>
                  <a:schemeClr val="tx1"/>
                </a:solidFill>
                <a:latin typeface="+mn-lt"/>
                <a:ea typeface="Helvetica Neue"/>
                <a:cs typeface="Helvetica Neue"/>
                <a:sym typeface="Helvetica Neue"/>
              </a:rPr>
              <a:t>Sometimes adjustment needs change. Having regular reviews will ensure your current adjustment or support needs are being fully met.</a:t>
            </a:r>
          </a:p>
        </p:txBody>
      </p:sp>
      <p:sp>
        <p:nvSpPr>
          <p:cNvPr id="70" name="Google Shape;70;p10" descr="Right Arrow"/>
          <p:cNvSpPr/>
          <p:nvPr/>
        </p:nvSpPr>
        <p:spPr>
          <a:xfrm>
            <a:off x="2717350" y="1359800"/>
            <a:ext cx="436500" cy="2967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E4D3E2"/>
          </a:solidFill>
          <a:ln w="9525" cap="flat" cmpd="sng">
            <a:solidFill>
              <a:srgbClr val="E4D3E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600">
              <a:latin typeface="Helvetica" pitchFamily="2" charset="0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74" name="Google Shape;74;p10"/>
          <p:cNvSpPr txBox="1"/>
          <p:nvPr/>
        </p:nvSpPr>
        <p:spPr>
          <a:xfrm>
            <a:off x="3505625" y="926900"/>
            <a:ext cx="2137800" cy="116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1000" b="1" dirty="0">
                <a:solidFill>
                  <a:srgbClr val="78256F"/>
                </a:solidFill>
                <a:latin typeface="+mj-lt"/>
                <a:ea typeface="Helvetica Neue"/>
                <a:cs typeface="Helvetica Neue"/>
                <a:sym typeface="Helvetica Neue"/>
              </a:rPr>
              <a:t>When you should share your workplace adjustment needs</a:t>
            </a:r>
            <a:endParaRPr sz="1000" b="1" dirty="0">
              <a:solidFill>
                <a:srgbClr val="78256F"/>
              </a:solidFill>
              <a:latin typeface="+mj-lt"/>
              <a:ea typeface="Helvetica Neue"/>
              <a:cs typeface="Helvetica Neue"/>
              <a:sym typeface="Helvetica Neue"/>
            </a:endParaRPr>
          </a:p>
          <a:p>
            <a:pPr marL="0" lvl="0" indent="0" algn="ctr" rtl="0">
              <a:lnSpc>
                <a:spcPct val="117000"/>
              </a:lnSpc>
              <a:spcBef>
                <a:spcPts val="200"/>
              </a:spcBef>
              <a:spcAft>
                <a:spcPts val="1200"/>
              </a:spcAft>
              <a:buNone/>
            </a:pPr>
            <a:r>
              <a:rPr lang="en-GB" sz="800" dirty="0">
                <a:solidFill>
                  <a:schemeClr val="dk1"/>
                </a:solidFill>
                <a:latin typeface="+mn-lt"/>
                <a:ea typeface="Helvetica Neue"/>
                <a:cs typeface="Helvetica Neue"/>
                <a:sym typeface="Helvetica Neue"/>
              </a:rPr>
              <a:t>If you have had a change of job role, line manager, or personal circumstances, this will ensure your support needs are met.</a:t>
            </a:r>
            <a:endParaRPr sz="1000" dirty="0">
              <a:latin typeface="+mn-lt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0" name="Google Shape;60;p10" descr="When you should share your workplace adjustment needs&#10;&#13;&#10;If you have had a change of job role, line manager, or personal circumstances, this will ensure your support needs are met.&#13;&#10;"/>
          <p:cNvSpPr/>
          <p:nvPr/>
        </p:nvSpPr>
        <p:spPr>
          <a:xfrm>
            <a:off x="3500700" y="926900"/>
            <a:ext cx="2142600" cy="1162500"/>
          </a:xfrm>
          <a:prstGeom prst="rect">
            <a:avLst/>
          </a:prstGeom>
          <a:noFill/>
          <a:ln w="9525" cap="flat" cmpd="sng">
            <a:solidFill>
              <a:srgbClr val="78256F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600">
              <a:latin typeface="Helvetica" pitchFamily="2" charset="0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71" name="Google Shape;71;p10" descr="Right Arrow"/>
          <p:cNvSpPr/>
          <p:nvPr/>
        </p:nvSpPr>
        <p:spPr>
          <a:xfrm>
            <a:off x="6032100" y="1359800"/>
            <a:ext cx="436500" cy="2967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E4D3E2"/>
          </a:solidFill>
          <a:ln w="9525" cap="flat" cmpd="sng">
            <a:solidFill>
              <a:srgbClr val="E4D3E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GB" sz="600" dirty="0">
              <a:latin typeface="Helvetica" pitchFamily="2" charset="0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75" name="Google Shape;75;p10"/>
          <p:cNvSpPr txBox="1"/>
          <p:nvPr/>
        </p:nvSpPr>
        <p:spPr>
          <a:xfrm>
            <a:off x="6857275" y="926900"/>
            <a:ext cx="2137800" cy="116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1000" b="1" dirty="0">
                <a:solidFill>
                  <a:srgbClr val="78256F"/>
                </a:solidFill>
                <a:latin typeface="+mj-lt"/>
                <a:ea typeface="Helvetica Neue"/>
                <a:cs typeface="Helvetica Neue"/>
                <a:sym typeface="Helvetica Neue"/>
              </a:rPr>
              <a:t>Preparing for a workplace adjustment conversation</a:t>
            </a:r>
            <a:endParaRPr sz="1000" b="1" dirty="0">
              <a:solidFill>
                <a:srgbClr val="78256F"/>
              </a:solidFill>
              <a:latin typeface="+mj-lt"/>
              <a:ea typeface="Helvetica Neue"/>
              <a:cs typeface="Helvetica Neue"/>
              <a:sym typeface="Helvetica Neue"/>
            </a:endParaRPr>
          </a:p>
          <a:p>
            <a:pPr marL="0" lvl="0" indent="0" algn="ctr" rtl="0">
              <a:lnSpc>
                <a:spcPct val="117000"/>
              </a:lnSpc>
              <a:spcBef>
                <a:spcPts val="200"/>
              </a:spcBef>
              <a:spcAft>
                <a:spcPts val="1200"/>
              </a:spcAft>
              <a:buNone/>
            </a:pPr>
            <a:r>
              <a:rPr lang="en-GB" sz="800" dirty="0">
                <a:solidFill>
                  <a:schemeClr val="dk1"/>
                </a:solidFill>
                <a:latin typeface="+mn-lt"/>
                <a:ea typeface="Helvetica Neue"/>
                <a:cs typeface="Helvetica Neue"/>
                <a:sym typeface="Helvetica Neue"/>
              </a:rPr>
              <a:t>Decide what information you feel comfortable sharing with your line manager about your workplace barriers. Do you know what adjustments or support you might need? </a:t>
            </a:r>
            <a:endParaRPr sz="800" dirty="0">
              <a:solidFill>
                <a:schemeClr val="dk1"/>
              </a:solidFill>
              <a:latin typeface="+mn-lt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3" name="Google Shape;63;p10" descr="Preparing for a workplace adjustment conversation&#10;&#13;&#10;Decide what information you feel comfortable sharing with your line manager about your workplace barriers. Do you know what adjustments or support you might need? &#13;&#10;"/>
          <p:cNvSpPr/>
          <p:nvPr/>
        </p:nvSpPr>
        <p:spPr>
          <a:xfrm>
            <a:off x="6857400" y="926900"/>
            <a:ext cx="2142600" cy="1162500"/>
          </a:xfrm>
          <a:prstGeom prst="rect">
            <a:avLst/>
          </a:prstGeom>
          <a:noFill/>
          <a:ln w="9525" cap="flat" cmpd="sng">
            <a:solidFill>
              <a:srgbClr val="78256F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600">
              <a:latin typeface="Helvetica" pitchFamily="2" charset="0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8" name="Google Shape;68;p10" descr="Down Arrow"/>
          <p:cNvSpPr/>
          <p:nvPr/>
        </p:nvSpPr>
        <p:spPr>
          <a:xfrm rot="10800000">
            <a:off x="7814700" y="2146275"/>
            <a:ext cx="228000" cy="182400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E4D3E2"/>
          </a:solidFill>
          <a:ln w="9525" cap="flat" cmpd="sng">
            <a:solidFill>
              <a:srgbClr val="E4D3E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600">
              <a:latin typeface="Helvetica" pitchFamily="2" charset="0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76" name="Google Shape;76;p10"/>
          <p:cNvSpPr txBox="1"/>
          <p:nvPr/>
        </p:nvSpPr>
        <p:spPr>
          <a:xfrm>
            <a:off x="6859800" y="2385575"/>
            <a:ext cx="2137800" cy="116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1000" b="1" dirty="0">
                <a:solidFill>
                  <a:srgbClr val="78256F"/>
                </a:solidFill>
                <a:latin typeface="+mj-lt"/>
                <a:ea typeface="Helvetica Neue"/>
                <a:cs typeface="Helvetica Neue"/>
                <a:sym typeface="Helvetica Neue"/>
              </a:rPr>
              <a:t>Describing your workplace barriers</a:t>
            </a:r>
            <a:endParaRPr sz="1000" b="1" dirty="0">
              <a:solidFill>
                <a:srgbClr val="78256F"/>
              </a:solidFill>
              <a:latin typeface="+mj-lt"/>
              <a:ea typeface="Helvetica Neue"/>
              <a:cs typeface="Helvetica Neue"/>
              <a:sym typeface="Helvetica Neue"/>
            </a:endParaRPr>
          </a:p>
          <a:p>
            <a:pPr marL="0" lvl="0" indent="0" algn="ctr" rtl="0">
              <a:lnSpc>
                <a:spcPct val="117000"/>
              </a:lnSpc>
              <a:spcBef>
                <a:spcPts val="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800" dirty="0">
                <a:solidFill>
                  <a:schemeClr val="dk1"/>
                </a:solidFill>
                <a:latin typeface="+mn-lt"/>
                <a:ea typeface="Helvetica Neue"/>
                <a:cs typeface="Helvetica Neue"/>
                <a:sym typeface="Helvetica Neue"/>
              </a:rPr>
              <a:t>What are these, and how do they affect you at work? Sharing this with your line manager can help them to put the right support in place. </a:t>
            </a:r>
            <a:endParaRPr sz="800" dirty="0">
              <a:solidFill>
                <a:schemeClr val="dk1"/>
              </a:solidFill>
              <a:latin typeface="+mn-lt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5" name="Google Shape;65;p10" descr="Describing your workplace barriers&#10;&#13;&#10;What are these, and how do they affect you at work? Sharing this with your line manager can help them to put the right support in place. &#13;&#10;"/>
          <p:cNvSpPr/>
          <p:nvPr/>
        </p:nvSpPr>
        <p:spPr>
          <a:xfrm>
            <a:off x="6857400" y="2385575"/>
            <a:ext cx="2142600" cy="1162500"/>
          </a:xfrm>
          <a:prstGeom prst="rect">
            <a:avLst/>
          </a:prstGeom>
          <a:noFill/>
          <a:ln w="9525" cap="flat" cmpd="sng">
            <a:solidFill>
              <a:srgbClr val="78256F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600">
              <a:latin typeface="Helvetica" pitchFamily="2" charset="0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9" name="Google Shape;69;p10" descr="Down Arrow"/>
          <p:cNvSpPr/>
          <p:nvPr/>
        </p:nvSpPr>
        <p:spPr>
          <a:xfrm rot="10800000">
            <a:off x="7814700" y="3604963"/>
            <a:ext cx="228000" cy="182400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E4D3E2"/>
          </a:solidFill>
          <a:ln w="9525" cap="flat" cmpd="sng">
            <a:solidFill>
              <a:srgbClr val="E4D3E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600">
              <a:latin typeface="Helvetica" pitchFamily="2" charset="0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4" name="Google Shape;64;p10"/>
          <p:cNvSpPr/>
          <p:nvPr/>
        </p:nvSpPr>
        <p:spPr>
          <a:xfrm>
            <a:off x="6857400" y="3844250"/>
            <a:ext cx="2142600" cy="116250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rgbClr val="78256F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 dirty="0">
                <a:solidFill>
                  <a:srgbClr val="78256F"/>
                </a:solidFill>
                <a:latin typeface="+mj-lt"/>
                <a:ea typeface="Helvetica Neue"/>
                <a:cs typeface="Helvetica Neue"/>
                <a:sym typeface="Helvetica Neue"/>
              </a:rPr>
              <a:t>Key considerations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GB" sz="800" dirty="0">
              <a:latin typeface="+mj-lt"/>
              <a:ea typeface="Helvetica Neue"/>
              <a:cs typeface="Helvetica Neue"/>
              <a:sym typeface="Helvetica Neue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dirty="0">
                <a:latin typeface="+mn-lt"/>
                <a:ea typeface="Helvetica Neue"/>
                <a:cs typeface="Helvetica Neue"/>
                <a:sym typeface="Helvetica Neue"/>
              </a:rPr>
              <a:t>What would make things easier for you at work? What’s already in place? How do you manage any similar barriers outside of work?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GB" sz="600" dirty="0">
              <a:latin typeface="Helvetica" pitchFamily="2" charset="0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72" name="Google Shape;72;p10" descr="Left Arrow"/>
          <p:cNvSpPr/>
          <p:nvPr/>
        </p:nvSpPr>
        <p:spPr>
          <a:xfrm rot="10800000">
            <a:off x="6032100" y="4277150"/>
            <a:ext cx="436500" cy="2967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E4D3E2"/>
          </a:solidFill>
          <a:ln w="9525" cap="flat" cmpd="sng">
            <a:solidFill>
              <a:srgbClr val="E4D3E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600">
              <a:latin typeface="Helvetica" pitchFamily="2" charset="0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78" name="Google Shape;78;p10"/>
          <p:cNvSpPr txBox="1"/>
          <p:nvPr/>
        </p:nvSpPr>
        <p:spPr>
          <a:xfrm>
            <a:off x="3500725" y="3844250"/>
            <a:ext cx="2137800" cy="116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1000" b="1" dirty="0">
                <a:solidFill>
                  <a:srgbClr val="78256F"/>
                </a:solidFill>
                <a:latin typeface="+mj-lt"/>
                <a:ea typeface="Helvetica Neue"/>
                <a:cs typeface="Helvetica Neue"/>
                <a:sym typeface="Helvetica Neue"/>
              </a:rPr>
              <a:t>What else is needed? </a:t>
            </a:r>
          </a:p>
          <a:p>
            <a:pPr marL="0" lvl="0" indent="0" algn="ctr" rtl="0">
              <a:lnSpc>
                <a:spcPct val="117000"/>
              </a:lnSpc>
              <a:spcBef>
                <a:spcPts val="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800" dirty="0">
                <a:solidFill>
                  <a:schemeClr val="dk1"/>
                </a:solidFill>
                <a:latin typeface="+mn-lt"/>
                <a:ea typeface="Helvetica Neue"/>
                <a:cs typeface="Helvetica Neue"/>
                <a:sym typeface="Helvetica Neue"/>
              </a:rPr>
              <a:t>Here are a few examples: new or additional soft or hard adjustments, OH referral advice, specialist software or training, coaching/mentoring, or a buddy? </a:t>
            </a:r>
          </a:p>
        </p:txBody>
      </p:sp>
      <p:sp>
        <p:nvSpPr>
          <p:cNvPr id="61" name="Google Shape;61;p10" descr="What else is needed? &#10;&#13;&#10;Here are a few examples: new or additional soft or hard adjustments, OH referral advice, specialist software or training, coaching/mentoring, or a buddy? &#13;&#10;"/>
          <p:cNvSpPr/>
          <p:nvPr/>
        </p:nvSpPr>
        <p:spPr>
          <a:xfrm>
            <a:off x="3500700" y="3844250"/>
            <a:ext cx="2142600" cy="1162500"/>
          </a:xfrm>
          <a:prstGeom prst="rect">
            <a:avLst/>
          </a:prstGeom>
          <a:noFill/>
          <a:ln w="9525" cap="flat" cmpd="sng">
            <a:solidFill>
              <a:srgbClr val="78256F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600">
              <a:latin typeface="Helvetica" pitchFamily="2" charset="0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73" name="Google Shape;73;p10" descr="Left Arrow"/>
          <p:cNvSpPr/>
          <p:nvPr/>
        </p:nvSpPr>
        <p:spPr>
          <a:xfrm rot="10800000">
            <a:off x="2717363" y="4277150"/>
            <a:ext cx="436500" cy="2967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E4D3E2"/>
          </a:solidFill>
          <a:ln w="9525" cap="flat" cmpd="sng">
            <a:solidFill>
              <a:srgbClr val="E4D3E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600">
              <a:latin typeface="Helvetica" pitchFamily="2" charset="0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8" name="Google Shape;79;p10">
            <a:extLst>
              <a:ext uri="{FF2B5EF4-FFF2-40B4-BE49-F238E27FC236}">
                <a16:creationId xmlns:a16="http://schemas.microsoft.com/office/drawing/2014/main" id="{D87E351A-5038-5D0F-F1A1-2C0AA87CE213}"/>
              </a:ext>
            </a:extLst>
          </p:cNvPr>
          <p:cNvSpPr txBox="1"/>
          <p:nvPr/>
        </p:nvSpPr>
        <p:spPr>
          <a:xfrm>
            <a:off x="190762" y="3880607"/>
            <a:ext cx="2137800" cy="116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000" b="1" dirty="0">
                <a:solidFill>
                  <a:srgbClr val="78256F"/>
                </a:solidFill>
                <a:latin typeface="+mj-lt"/>
                <a:ea typeface="Helvetica Neue"/>
                <a:cs typeface="Helvetica Neue"/>
                <a:sym typeface="Helvetica Neue"/>
              </a:rPr>
              <a:t>Implementing your workplace adjustments</a:t>
            </a:r>
          </a:p>
          <a:p>
            <a:pPr marL="0" lvl="0" indent="0" algn="ctr" rtl="0">
              <a:lnSpc>
                <a:spcPct val="117000"/>
              </a:lnSpc>
              <a:spcBef>
                <a:spcPts val="200"/>
              </a:spcBef>
              <a:spcAft>
                <a:spcPts val="1200"/>
              </a:spcAft>
              <a:buNone/>
            </a:pPr>
            <a:r>
              <a:rPr lang="en-GB" sz="800" dirty="0">
                <a:solidFill>
                  <a:schemeClr val="dk1"/>
                </a:solidFill>
                <a:latin typeface="+mn-lt"/>
                <a:ea typeface="Helvetica Neue"/>
                <a:cs typeface="Helvetica Neue"/>
                <a:sym typeface="Helvetica Neue"/>
              </a:rPr>
              <a:t>Once your line manager fully understands your adjustment and support needs they will put these in place per your department’s WA guidance.</a:t>
            </a:r>
          </a:p>
        </p:txBody>
      </p:sp>
      <p:sp>
        <p:nvSpPr>
          <p:cNvPr id="58" name="Google Shape;58;p10" descr="Implementing your workplace adjustments&#10;&#13;&#10;Once your line manager fully understands your adjustment and support needs they will put these in place per your department’s WA guidance.&#13;&#10;"/>
          <p:cNvSpPr/>
          <p:nvPr/>
        </p:nvSpPr>
        <p:spPr>
          <a:xfrm>
            <a:off x="227925" y="3844250"/>
            <a:ext cx="2142600" cy="1162500"/>
          </a:xfrm>
          <a:prstGeom prst="rect">
            <a:avLst/>
          </a:prstGeom>
          <a:noFill/>
          <a:ln w="9525" cap="flat" cmpd="sng">
            <a:solidFill>
              <a:srgbClr val="78256F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600">
              <a:latin typeface="Helvetica" pitchFamily="2" charset="0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7" name="Google Shape;67;p10" descr="Arrow Up"/>
          <p:cNvSpPr/>
          <p:nvPr/>
        </p:nvSpPr>
        <p:spPr>
          <a:xfrm>
            <a:off x="1124425" y="3604963"/>
            <a:ext cx="228000" cy="182400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E4D3E2"/>
          </a:solidFill>
          <a:ln w="9525" cap="flat" cmpd="sng">
            <a:solidFill>
              <a:srgbClr val="E4D3E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600">
              <a:latin typeface="Helvetica" pitchFamily="2" charset="0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80" name="Google Shape;80;p10"/>
          <p:cNvSpPr txBox="1"/>
          <p:nvPr/>
        </p:nvSpPr>
        <p:spPr>
          <a:xfrm>
            <a:off x="232750" y="2385588"/>
            <a:ext cx="2137800" cy="116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000" b="1" dirty="0">
                <a:solidFill>
                  <a:srgbClr val="78256F"/>
                </a:solidFill>
                <a:latin typeface="+mj-lt"/>
                <a:ea typeface="Helvetica Neue"/>
                <a:cs typeface="Helvetica Neue"/>
                <a:sym typeface="Helvetica Neue"/>
              </a:rPr>
              <a:t>Complete and share your WA Passport</a:t>
            </a:r>
            <a:endParaRPr sz="1000" b="1" dirty="0">
              <a:solidFill>
                <a:srgbClr val="78256F"/>
              </a:solidFill>
              <a:latin typeface="+mj-lt"/>
              <a:ea typeface="Helvetica Neue"/>
              <a:cs typeface="Helvetica Neue"/>
              <a:sym typeface="Helvetica Neue"/>
            </a:endParaRPr>
          </a:p>
          <a:p>
            <a:pPr marL="0" lvl="0" indent="0" algn="ctr" rtl="0">
              <a:lnSpc>
                <a:spcPct val="117000"/>
              </a:lnSpc>
              <a:spcBef>
                <a:spcPts val="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800" dirty="0">
                <a:solidFill>
                  <a:schemeClr val="dk1"/>
                </a:solidFill>
                <a:latin typeface="+mn-lt"/>
                <a:ea typeface="Helvetica Neue"/>
                <a:cs typeface="Helvetica Neue"/>
                <a:sym typeface="Helvetica Neue"/>
              </a:rPr>
              <a:t>This is your record of the adjustments and support measures you agreed with your line manager. Sign and share this helpful reminder with them.</a:t>
            </a:r>
            <a:endParaRPr sz="400" dirty="0">
              <a:solidFill>
                <a:schemeClr val="dk1"/>
              </a:solidFill>
              <a:latin typeface="+mn-lt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9" name="Google Shape;59;p10" descr="Complete and share your WA Passport&#10;&#13;&#10;This is your record of the adjustments and support measures you agreed with your line manager. Sign and share this helpful reminder with them.&#13;&#10;"/>
          <p:cNvSpPr/>
          <p:nvPr/>
        </p:nvSpPr>
        <p:spPr>
          <a:xfrm>
            <a:off x="227925" y="2385575"/>
            <a:ext cx="2142600" cy="1162500"/>
          </a:xfrm>
          <a:prstGeom prst="rect">
            <a:avLst/>
          </a:prstGeom>
          <a:noFill/>
          <a:ln w="9525" cap="flat" cmpd="sng">
            <a:solidFill>
              <a:srgbClr val="78256F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600">
              <a:latin typeface="Helvetica" pitchFamily="2" charset="0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6" name="Google Shape;66;p10" descr="Arrow Up"/>
          <p:cNvSpPr/>
          <p:nvPr/>
        </p:nvSpPr>
        <p:spPr>
          <a:xfrm>
            <a:off x="1185225" y="2158710"/>
            <a:ext cx="228000" cy="182400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E4D3E2"/>
          </a:solidFill>
          <a:ln w="9525" cap="flat" cmpd="sng">
            <a:solidFill>
              <a:srgbClr val="E4D3E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600">
              <a:latin typeface="Helvetica" pitchFamily="2" charset="0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4475</TotalTime>
  <Words>260</Words>
  <Application>Microsoft Macintosh PowerPoint</Application>
  <PresentationFormat>On-screen Show (16:9)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Helvetica</vt:lpstr>
      <vt:lpstr>Helvetica Neue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Kerry Twort</cp:lastModifiedBy>
  <cp:revision>7</cp:revision>
  <dcterms:modified xsi:type="dcterms:W3CDTF">2025-03-06T13:32:40Z</dcterms:modified>
</cp:coreProperties>
</file>