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Lst>
  <p:sldSz cx="9144000" cy="6858000" type="screen4x3"/>
  <p:notesSz cx="7315200" cy="96012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Medium"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5670">
          <p15:clr>
            <a:srgbClr val="747775"/>
          </p15:clr>
        </p15:guide>
      </p15:sldGuideLst>
    </p:ext>
    <p:ext uri="{2D200454-40CA-4A62-9FC3-DE9A4176ACB9}">
      <p15:notesGuideLst xmlns:p15="http://schemas.microsoft.com/office/powerpoint/2012/main">
        <p15:guide id="1" orient="horz" pos="3024">
          <p15:clr>
            <a:srgbClr val="000000"/>
          </p15:clr>
        </p15:guide>
        <p15:guide id="2" pos="2304">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dWDh1+Us1m5dUpPxNwOseNHxI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Oakley" initials="JO" lastIdx="3" clrIdx="0">
    <p:extLst>
      <p:ext uri="{19B8F6BF-5375-455C-9EA6-DF929625EA0E}">
        <p15:presenceInfo xmlns:p15="http://schemas.microsoft.com/office/powerpoint/2012/main" userId="S-1-5-21-1141400437-1419162236-2865881067-12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p:restoredTop sz="94694"/>
  </p:normalViewPr>
  <p:slideViewPr>
    <p:cSldViewPr snapToGrid="0">
      <p:cViewPr varScale="1">
        <p:scale>
          <a:sx n="60" d="100"/>
          <a:sy n="60" d="100"/>
        </p:scale>
        <p:origin x="1292" y="48"/>
      </p:cViewPr>
      <p:guideLst>
        <p:guide orient="horz" pos="2160"/>
        <p:guide pos="567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7" cy="479425"/>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20187"/>
            <a:ext cx="3170237" cy="479425"/>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7"/>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a59caa9b1b_0_97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g2a59caa9b1b_0_971:notes"/>
          <p:cNvSpPr txBox="1">
            <a:spLocks noGrp="1"/>
          </p:cNvSpPr>
          <p:nvPr>
            <p:ph type="body" idx="1"/>
          </p:nvPr>
        </p:nvSpPr>
        <p:spPr>
          <a:xfrm>
            <a:off x="730250" y="4559300"/>
            <a:ext cx="5854800" cy="43212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a59caa9b1b_0_971:notes"/>
          <p:cNvSpPr txBox="1">
            <a:spLocks noGrp="1"/>
          </p:cNvSpPr>
          <p:nvPr>
            <p:ph type="sldNum" idx="12"/>
          </p:nvPr>
        </p:nvSpPr>
        <p:spPr>
          <a:xfrm>
            <a:off x="4143375" y="9120187"/>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6fbfca5de_0_3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14" name="Google Shape;314;g286fbfca5de_0_326:notes"/>
          <p:cNvSpPr txBox="1">
            <a:spLocks noGrp="1"/>
          </p:cNvSpPr>
          <p:nvPr>
            <p:ph type="body" idx="1"/>
          </p:nvPr>
        </p:nvSpPr>
        <p:spPr>
          <a:xfrm>
            <a:off x="730250" y="4559300"/>
            <a:ext cx="5854800" cy="43212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86fbfca5de_0_326:notes"/>
          <p:cNvSpPr txBox="1">
            <a:spLocks noGrp="1"/>
          </p:cNvSpPr>
          <p:nvPr>
            <p:ph type="sldNum" idx="12"/>
          </p:nvPr>
        </p:nvSpPr>
        <p:spPr>
          <a:xfrm>
            <a:off x="4143375" y="9120187"/>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323" name="Google Shape;323;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3: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0" u="none" strike="noStrike" cap="none" dirty="0">
                <a:solidFill>
                  <a:schemeClr val="lt1"/>
                </a:solidFill>
                <a:latin typeface="Arial"/>
                <a:ea typeface="Arial"/>
                <a:cs typeface="Arial"/>
                <a:sym typeface="Arial"/>
              </a:rPr>
              <a:t>How will I know if a Workplace Adjustment is needed?</a:t>
            </a:r>
          </a:p>
          <a:p>
            <a:pPr marL="0" lvl="0" indent="0" algn="l" rtl="0">
              <a:lnSpc>
                <a:spcPct val="100000"/>
              </a:lnSpc>
              <a:spcBef>
                <a:spcPts val="0"/>
              </a:spcBef>
              <a:spcAft>
                <a:spcPts val="0"/>
              </a:spcAft>
              <a:buSzPts val="1400"/>
              <a:buNone/>
            </a:pPr>
            <a:endParaRPr dirty="0"/>
          </a:p>
        </p:txBody>
      </p:sp>
      <p:sp>
        <p:nvSpPr>
          <p:cNvPr id="199" name="Google Shape;199;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txBox="1">
            <a:spLocks noGrp="1"/>
          </p:cNvSpPr>
          <p:nvPr>
            <p:ph type="body" idx="1"/>
          </p:nvPr>
        </p:nvSpPr>
        <p:spPr>
          <a:xfrm>
            <a:off x="730250" y="4559300"/>
            <a:ext cx="5854800" cy="43212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1" name="Google Shape;221;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78256F"/>
        </a:solidFill>
        <a:effectLst/>
      </p:bgPr>
    </p:bg>
    <p:spTree>
      <p:nvGrpSpPr>
        <p:cNvPr id="1" name="Shape 11"/>
        <p:cNvGrpSpPr/>
        <p:nvPr/>
      </p:nvGrpSpPr>
      <p:grpSpPr>
        <a:xfrm>
          <a:off x="0" y="0"/>
          <a:ext cx="0" cy="0"/>
          <a:chOff x="0" y="0"/>
          <a:chExt cx="0" cy="0"/>
        </a:xfrm>
      </p:grpSpPr>
      <p:pic>
        <p:nvPicPr>
          <p:cNvPr id="12" name="Google Shape;12;g286fbfca5de_0_160"/>
          <p:cNvPicPr preferRelativeResize="0"/>
          <p:nvPr/>
        </p:nvPicPr>
        <p:blipFill rotWithShape="1">
          <a:blip r:embed="rId2">
            <a:alphaModFix/>
          </a:blip>
          <a:srcRect/>
          <a:stretch/>
        </p:blipFill>
        <p:spPr>
          <a:xfrm>
            <a:off x="1874127" y="0"/>
            <a:ext cx="7274772" cy="5143499"/>
          </a:xfrm>
          <a:prstGeom prst="rect">
            <a:avLst/>
          </a:prstGeom>
          <a:noFill/>
          <a:ln>
            <a:noFill/>
          </a:ln>
        </p:spPr>
      </p:pic>
      <p:pic>
        <p:nvPicPr>
          <p:cNvPr id="13" name="Google Shape;13;g286fbfca5de_0_160"/>
          <p:cNvPicPr preferRelativeResize="0"/>
          <p:nvPr/>
        </p:nvPicPr>
        <p:blipFill rotWithShape="1">
          <a:blip r:embed="rId3">
            <a:alphaModFix/>
          </a:blip>
          <a:srcRect/>
          <a:stretch/>
        </p:blipFill>
        <p:spPr>
          <a:xfrm>
            <a:off x="7339125" y="587733"/>
            <a:ext cx="1656775" cy="633800"/>
          </a:xfrm>
          <a:prstGeom prst="rect">
            <a:avLst/>
          </a:prstGeom>
          <a:noFill/>
          <a:ln>
            <a:noFill/>
          </a:ln>
        </p:spPr>
      </p:pic>
      <p:pic>
        <p:nvPicPr>
          <p:cNvPr id="14" name="Google Shape;14;g286fbfca5de_0_160"/>
          <p:cNvPicPr preferRelativeResize="0"/>
          <p:nvPr/>
        </p:nvPicPr>
        <p:blipFill rotWithShape="1">
          <a:blip r:embed="rId4">
            <a:alphaModFix/>
          </a:blip>
          <a:srcRect/>
          <a:stretch/>
        </p:blipFill>
        <p:spPr>
          <a:xfrm>
            <a:off x="217350" y="349206"/>
            <a:ext cx="1656774" cy="991591"/>
          </a:xfrm>
          <a:prstGeom prst="rect">
            <a:avLst/>
          </a:prstGeom>
          <a:noFill/>
          <a:ln>
            <a:noFill/>
          </a:ln>
        </p:spPr>
      </p:pic>
      <p:sp>
        <p:nvSpPr>
          <p:cNvPr id="15" name="Google Shape;15;g286fbfca5de_0_16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 Double Sidebar">
  <p:cSld name="1/1 Double Sidebar">
    <p:spTree>
      <p:nvGrpSpPr>
        <p:cNvPr id="1" name="Shape 66"/>
        <p:cNvGrpSpPr/>
        <p:nvPr/>
      </p:nvGrpSpPr>
      <p:grpSpPr>
        <a:xfrm>
          <a:off x="0" y="0"/>
          <a:ext cx="0" cy="0"/>
          <a:chOff x="0" y="0"/>
          <a:chExt cx="0" cy="0"/>
        </a:xfrm>
      </p:grpSpPr>
      <p:sp>
        <p:nvSpPr>
          <p:cNvPr id="67" name="Google Shape;67;g286fbfca5de_0_206"/>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g286fbfca5de_0_206"/>
          <p:cNvSpPr txBox="1">
            <a:spLocks noGrp="1"/>
          </p:cNvSpPr>
          <p:nvPr>
            <p:ph type="body" idx="1"/>
          </p:nvPr>
        </p:nvSpPr>
        <p:spPr>
          <a:xfrm>
            <a:off x="179512"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g286fbfca5de_0_206"/>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g286fbfca5de_0_206"/>
          <p:cNvSpPr txBox="1">
            <a:spLocks noGrp="1"/>
          </p:cNvSpPr>
          <p:nvPr>
            <p:ph type="body" idx="3"/>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g286fbfca5de_0_206"/>
          <p:cNvSpPr txBox="1">
            <a:spLocks noGrp="1"/>
          </p:cNvSpPr>
          <p:nvPr>
            <p:ph type="body" idx="4"/>
          </p:nvPr>
        </p:nvSpPr>
        <p:spPr>
          <a:xfrm>
            <a:off x="5740231" y="1378432"/>
            <a:ext cx="3139500" cy="24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g286fbfca5de_0_206"/>
          <p:cNvSpPr txBox="1">
            <a:spLocks noGrp="1"/>
          </p:cNvSpPr>
          <p:nvPr>
            <p:ph type="body" idx="5"/>
          </p:nvPr>
        </p:nvSpPr>
        <p:spPr>
          <a:xfrm>
            <a:off x="5652120" y="4202474"/>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g286fbfca5de_0_206"/>
          <p:cNvSpPr txBox="1">
            <a:spLocks noGrp="1"/>
          </p:cNvSpPr>
          <p:nvPr>
            <p:ph type="body" idx="6"/>
          </p:nvPr>
        </p:nvSpPr>
        <p:spPr>
          <a:xfrm>
            <a:off x="5738393" y="4694509"/>
            <a:ext cx="3139500" cy="18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g286fbfca5de_0_20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 Double Sidebar">
  <p:cSld name="1/2 Double Sidebar">
    <p:spTree>
      <p:nvGrpSpPr>
        <p:cNvPr id="1" name="Shape 75"/>
        <p:cNvGrpSpPr/>
        <p:nvPr/>
      </p:nvGrpSpPr>
      <p:grpSpPr>
        <a:xfrm>
          <a:off x="0" y="0"/>
          <a:ext cx="0" cy="0"/>
          <a:chOff x="0" y="0"/>
          <a:chExt cx="0" cy="0"/>
        </a:xfrm>
      </p:grpSpPr>
      <p:sp>
        <p:nvSpPr>
          <p:cNvPr id="76" name="Google Shape;76;g286fbfca5de_0_214"/>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g286fbfca5de_0_214"/>
          <p:cNvSpPr txBox="1">
            <a:spLocks noGrp="1"/>
          </p:cNvSpPr>
          <p:nvPr>
            <p:ph type="body" idx="1"/>
          </p:nvPr>
        </p:nvSpPr>
        <p:spPr>
          <a:xfrm>
            <a:off x="179512" y="928800"/>
            <a:ext cx="2628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g286fbfca5de_0_214"/>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g286fbfca5de_0_214"/>
          <p:cNvSpPr txBox="1">
            <a:spLocks noGrp="1"/>
          </p:cNvSpPr>
          <p:nvPr>
            <p:ph type="body" idx="3"/>
          </p:nvPr>
        </p:nvSpPr>
        <p:spPr>
          <a:xfrm>
            <a:off x="2819271" y="928800"/>
            <a:ext cx="2616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g286fbfca5de_0_214"/>
          <p:cNvSpPr txBox="1">
            <a:spLocks noGrp="1"/>
          </p:cNvSpPr>
          <p:nvPr>
            <p:ph type="body" idx="4"/>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g286fbfca5de_0_214"/>
          <p:cNvSpPr txBox="1">
            <a:spLocks noGrp="1"/>
          </p:cNvSpPr>
          <p:nvPr>
            <p:ph type="body" idx="5"/>
          </p:nvPr>
        </p:nvSpPr>
        <p:spPr>
          <a:xfrm>
            <a:off x="5740231" y="1378432"/>
            <a:ext cx="3139500" cy="24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g286fbfca5de_0_214"/>
          <p:cNvSpPr txBox="1">
            <a:spLocks noGrp="1"/>
          </p:cNvSpPr>
          <p:nvPr>
            <p:ph type="body" idx="6"/>
          </p:nvPr>
        </p:nvSpPr>
        <p:spPr>
          <a:xfrm>
            <a:off x="5652120" y="4202474"/>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g286fbfca5de_0_214"/>
          <p:cNvSpPr txBox="1">
            <a:spLocks noGrp="1"/>
          </p:cNvSpPr>
          <p:nvPr>
            <p:ph type="body" idx="7"/>
          </p:nvPr>
        </p:nvSpPr>
        <p:spPr>
          <a:xfrm>
            <a:off x="5738393" y="4694508"/>
            <a:ext cx="3139500" cy="183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g286fbfca5de_0_21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 Double Sidebar">
  <p:cSld name="2/2 Double Sidebar">
    <p:spTree>
      <p:nvGrpSpPr>
        <p:cNvPr id="1" name="Shape 85"/>
        <p:cNvGrpSpPr/>
        <p:nvPr/>
      </p:nvGrpSpPr>
      <p:grpSpPr>
        <a:xfrm>
          <a:off x="0" y="0"/>
          <a:ext cx="0" cy="0"/>
          <a:chOff x="0" y="0"/>
          <a:chExt cx="0" cy="0"/>
        </a:xfrm>
      </p:grpSpPr>
      <p:sp>
        <p:nvSpPr>
          <p:cNvPr id="86" name="Google Shape;86;g286fbfca5de_0_223"/>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g286fbfca5de_0_223"/>
          <p:cNvSpPr txBox="1">
            <a:spLocks noGrp="1"/>
          </p:cNvSpPr>
          <p:nvPr>
            <p:ph type="body" idx="1"/>
          </p:nvPr>
        </p:nvSpPr>
        <p:spPr>
          <a:xfrm>
            <a:off x="179512" y="928800"/>
            <a:ext cx="2628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g286fbfca5de_0_223"/>
          <p:cNvSpPr txBox="1">
            <a:spLocks noGrp="1"/>
          </p:cNvSpPr>
          <p:nvPr>
            <p:ph type="body" idx="2"/>
          </p:nvPr>
        </p:nvSpPr>
        <p:spPr>
          <a:xfrm>
            <a:off x="2819271" y="928800"/>
            <a:ext cx="2616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g286fbfca5de_0_223"/>
          <p:cNvSpPr txBox="1">
            <a:spLocks noGrp="1"/>
          </p:cNvSpPr>
          <p:nvPr>
            <p:ph type="body" idx="3"/>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g286fbfca5de_0_223"/>
          <p:cNvSpPr txBox="1">
            <a:spLocks noGrp="1"/>
          </p:cNvSpPr>
          <p:nvPr>
            <p:ph type="body" idx="4"/>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g286fbfca5de_0_223"/>
          <p:cNvSpPr txBox="1">
            <a:spLocks noGrp="1"/>
          </p:cNvSpPr>
          <p:nvPr>
            <p:ph type="body" idx="5"/>
          </p:nvPr>
        </p:nvSpPr>
        <p:spPr>
          <a:xfrm>
            <a:off x="5740231" y="1378432"/>
            <a:ext cx="3139500" cy="24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g286fbfca5de_0_223"/>
          <p:cNvSpPr txBox="1">
            <a:spLocks noGrp="1"/>
          </p:cNvSpPr>
          <p:nvPr>
            <p:ph type="body" idx="6"/>
          </p:nvPr>
        </p:nvSpPr>
        <p:spPr>
          <a:xfrm>
            <a:off x="5652120" y="4202474"/>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g286fbfca5de_0_223"/>
          <p:cNvSpPr txBox="1">
            <a:spLocks noGrp="1"/>
          </p:cNvSpPr>
          <p:nvPr>
            <p:ph type="body" idx="7"/>
          </p:nvPr>
        </p:nvSpPr>
        <p:spPr>
          <a:xfrm>
            <a:off x="5738393" y="4694508"/>
            <a:ext cx="3139500" cy="183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g286fbfca5de_0_22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1/4 Single Sidebar">
  <p:cSld name="1_1/4 Single Sidebar">
    <p:spTree>
      <p:nvGrpSpPr>
        <p:cNvPr id="1" name="Shape 95"/>
        <p:cNvGrpSpPr/>
        <p:nvPr/>
      </p:nvGrpSpPr>
      <p:grpSpPr>
        <a:xfrm>
          <a:off x="0" y="0"/>
          <a:ext cx="0" cy="0"/>
          <a:chOff x="0" y="0"/>
          <a:chExt cx="0" cy="0"/>
        </a:xfrm>
      </p:grpSpPr>
      <p:sp>
        <p:nvSpPr>
          <p:cNvPr id="96" name="Google Shape;96;g286fbfca5de_0_23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g286fbfca5de_0_23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g286fbfca5de_0_23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g286fbfca5de_0_23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g286fbfca5de_0_23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g286fbfca5de_0_23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g286fbfca5de_0_23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g286fbfca5de_0_23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g286fbfca5de_0_23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g286fbfca5de_0_23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1/4 Single Sidebar">
  <p:cSld name="2_1/4 Single Sidebar">
    <p:spTree>
      <p:nvGrpSpPr>
        <p:cNvPr id="1" name="Shape 106"/>
        <p:cNvGrpSpPr/>
        <p:nvPr/>
      </p:nvGrpSpPr>
      <p:grpSpPr>
        <a:xfrm>
          <a:off x="0" y="0"/>
          <a:ext cx="0" cy="0"/>
          <a:chOff x="0" y="0"/>
          <a:chExt cx="0" cy="0"/>
        </a:xfrm>
      </p:grpSpPr>
      <p:sp>
        <p:nvSpPr>
          <p:cNvPr id="107" name="Google Shape;107;g286fbfca5de_0_24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g286fbfca5de_0_24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g286fbfca5de_0_24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g286fbfca5de_0_24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g286fbfca5de_0_24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g286fbfca5de_0_24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g286fbfca5de_0_24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g286fbfca5de_0_24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g286fbfca5de_0_24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g286fbfca5de_0_24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1/4 Single Sidebar">
  <p:cSld name="3_1/4 Single Sidebar">
    <p:spTree>
      <p:nvGrpSpPr>
        <p:cNvPr id="1" name="Shape 117"/>
        <p:cNvGrpSpPr/>
        <p:nvPr/>
      </p:nvGrpSpPr>
      <p:grpSpPr>
        <a:xfrm>
          <a:off x="0" y="0"/>
          <a:ext cx="0" cy="0"/>
          <a:chOff x="0" y="0"/>
          <a:chExt cx="0" cy="0"/>
        </a:xfrm>
      </p:grpSpPr>
      <p:sp>
        <p:nvSpPr>
          <p:cNvPr id="118" name="Google Shape;118;g286fbfca5de_0_25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g286fbfca5de_0_25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g286fbfca5de_0_25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g286fbfca5de_0_25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g286fbfca5de_0_25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g286fbfca5de_0_25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g286fbfca5de_0_25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g286fbfca5de_0_25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g286fbfca5de_0_25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g286fbfca5de_0_25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1/4 Single Sidebar">
  <p:cSld name="4_1/4 Single Sidebar">
    <p:spTree>
      <p:nvGrpSpPr>
        <p:cNvPr id="1" name="Shape 128"/>
        <p:cNvGrpSpPr/>
        <p:nvPr/>
      </p:nvGrpSpPr>
      <p:grpSpPr>
        <a:xfrm>
          <a:off x="0" y="0"/>
          <a:ext cx="0" cy="0"/>
          <a:chOff x="0" y="0"/>
          <a:chExt cx="0" cy="0"/>
        </a:xfrm>
      </p:grpSpPr>
      <p:sp>
        <p:nvSpPr>
          <p:cNvPr id="129" name="Google Shape;129;g286fbfca5de_0_26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g286fbfca5de_0_26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Google Shape;131;g286fbfca5de_0_26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g286fbfca5de_0_26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g286fbfca5de_0_26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g286fbfca5de_0_26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g286fbfca5de_0_26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g286fbfca5de_0_26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g286fbfca5de_0_26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g286fbfca5de_0_26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1/4 Single Sidebar">
  <p:cSld name="5_1/4 Single Sidebar">
    <p:spTree>
      <p:nvGrpSpPr>
        <p:cNvPr id="1" name="Shape 139"/>
        <p:cNvGrpSpPr/>
        <p:nvPr/>
      </p:nvGrpSpPr>
      <p:grpSpPr>
        <a:xfrm>
          <a:off x="0" y="0"/>
          <a:ext cx="0" cy="0"/>
          <a:chOff x="0" y="0"/>
          <a:chExt cx="0" cy="0"/>
        </a:xfrm>
      </p:grpSpPr>
      <p:sp>
        <p:nvSpPr>
          <p:cNvPr id="140" name="Google Shape;140;g286fbfca5de_0_27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g286fbfca5de_0_272"/>
          <p:cNvSpPr txBox="1">
            <a:spLocks noGrp="1"/>
          </p:cNvSpPr>
          <p:nvPr>
            <p:ph type="body" idx="1"/>
          </p:nvPr>
        </p:nvSpPr>
        <p:spPr>
          <a:xfrm>
            <a:off x="179512" y="928800"/>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g286fbfca5de_0_27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g286fbfca5de_0_272"/>
          <p:cNvSpPr txBox="1">
            <a:spLocks noGrp="1"/>
          </p:cNvSpPr>
          <p:nvPr>
            <p:ph type="body" idx="3"/>
          </p:nvPr>
        </p:nvSpPr>
        <p:spPr>
          <a:xfrm>
            <a:off x="1224815" y="928800"/>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g286fbfca5de_0_272"/>
          <p:cNvSpPr txBox="1">
            <a:spLocks noGrp="1"/>
          </p:cNvSpPr>
          <p:nvPr>
            <p:ph type="body" idx="4"/>
          </p:nvPr>
        </p:nvSpPr>
        <p:spPr>
          <a:xfrm>
            <a:off x="2298580" y="928800"/>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g286fbfca5de_0_272"/>
          <p:cNvSpPr txBox="1">
            <a:spLocks noGrp="1"/>
          </p:cNvSpPr>
          <p:nvPr>
            <p:ph type="body" idx="5"/>
          </p:nvPr>
        </p:nvSpPr>
        <p:spPr>
          <a:xfrm>
            <a:off x="4411087" y="928800"/>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g286fbfca5de_0_27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Google Shape;147;g286fbfca5de_0_27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g286fbfca5de_0_272"/>
          <p:cNvSpPr txBox="1">
            <a:spLocks noGrp="1"/>
          </p:cNvSpPr>
          <p:nvPr>
            <p:ph type="body" idx="8"/>
          </p:nvPr>
        </p:nvSpPr>
        <p:spPr>
          <a:xfrm>
            <a:off x="3354833" y="928800"/>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g286fbfca5de_0_27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 Single Sidebar">
  <p:cSld name="1/1 Single Sidebar">
    <p:spTree>
      <p:nvGrpSpPr>
        <p:cNvPr id="1" name="Shape 150"/>
        <p:cNvGrpSpPr/>
        <p:nvPr/>
      </p:nvGrpSpPr>
      <p:grpSpPr>
        <a:xfrm>
          <a:off x="0" y="0"/>
          <a:ext cx="0" cy="0"/>
          <a:chOff x="0" y="0"/>
          <a:chExt cx="0" cy="0"/>
        </a:xfrm>
      </p:grpSpPr>
      <p:sp>
        <p:nvSpPr>
          <p:cNvPr id="151" name="Google Shape;151;g286fbfca5de_0_28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g286fbfca5de_0_282"/>
          <p:cNvSpPr txBox="1">
            <a:spLocks noGrp="1"/>
          </p:cNvSpPr>
          <p:nvPr>
            <p:ph type="body" idx="1"/>
          </p:nvPr>
        </p:nvSpPr>
        <p:spPr>
          <a:xfrm>
            <a:off x="179512"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g286fbfca5de_0_28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g286fbfca5de_0_282"/>
          <p:cNvSpPr txBox="1">
            <a:spLocks noGrp="1"/>
          </p:cNvSpPr>
          <p:nvPr>
            <p:ph type="body" idx="3"/>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g286fbfca5de_0_282"/>
          <p:cNvSpPr txBox="1">
            <a:spLocks noGrp="1"/>
          </p:cNvSpPr>
          <p:nvPr>
            <p:ph type="body" idx="4"/>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g286fbfca5de_0_28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 Single Sidebar">
  <p:cSld name="1/3 Single Sidebar">
    <p:spTree>
      <p:nvGrpSpPr>
        <p:cNvPr id="1" name="Shape 157"/>
        <p:cNvGrpSpPr/>
        <p:nvPr/>
      </p:nvGrpSpPr>
      <p:grpSpPr>
        <a:xfrm>
          <a:off x="0" y="0"/>
          <a:ext cx="0" cy="0"/>
          <a:chOff x="0" y="0"/>
          <a:chExt cx="0" cy="0"/>
        </a:xfrm>
      </p:grpSpPr>
      <p:sp>
        <p:nvSpPr>
          <p:cNvPr id="158" name="Google Shape;158;g286fbfca5de_0_288"/>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g286fbfca5de_0_288"/>
          <p:cNvSpPr txBox="1">
            <a:spLocks noGrp="1"/>
          </p:cNvSpPr>
          <p:nvPr>
            <p:ph type="body" idx="1"/>
          </p:nvPr>
        </p:nvSpPr>
        <p:spPr>
          <a:xfrm>
            <a:off x="179512"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g286fbfca5de_0_288"/>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g286fbfca5de_0_288"/>
          <p:cNvSpPr txBox="1">
            <a:spLocks noGrp="1"/>
          </p:cNvSpPr>
          <p:nvPr>
            <p:ph type="body" idx="3"/>
          </p:nvPr>
        </p:nvSpPr>
        <p:spPr>
          <a:xfrm>
            <a:off x="1933200"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g286fbfca5de_0_288"/>
          <p:cNvSpPr txBox="1">
            <a:spLocks noGrp="1"/>
          </p:cNvSpPr>
          <p:nvPr>
            <p:ph type="body" idx="4"/>
          </p:nvPr>
        </p:nvSpPr>
        <p:spPr>
          <a:xfrm>
            <a:off x="3692407"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g286fbfca5de_0_288"/>
          <p:cNvSpPr txBox="1">
            <a:spLocks noGrp="1"/>
          </p:cNvSpPr>
          <p:nvPr>
            <p:ph type="body" idx="5"/>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g286fbfca5de_0_288"/>
          <p:cNvSpPr txBox="1">
            <a:spLocks noGrp="1"/>
          </p:cNvSpPr>
          <p:nvPr>
            <p:ph type="body" idx="6"/>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g286fbfca5de_0_28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16"/>
        <p:cNvGrpSpPr/>
        <p:nvPr/>
      </p:nvGrpSpPr>
      <p:grpSpPr>
        <a:xfrm>
          <a:off x="0" y="0"/>
          <a:ext cx="0" cy="0"/>
          <a:chOff x="0" y="0"/>
          <a:chExt cx="0" cy="0"/>
        </a:xfrm>
      </p:grpSpPr>
      <p:cxnSp>
        <p:nvCxnSpPr>
          <p:cNvPr id="17" name="Google Shape;17;g286fbfca5de_0_173"/>
          <p:cNvCxnSpPr/>
          <p:nvPr/>
        </p:nvCxnSpPr>
        <p:spPr>
          <a:xfrm>
            <a:off x="1533750" y="1074133"/>
            <a:ext cx="7458000" cy="18000"/>
          </a:xfrm>
          <a:prstGeom prst="straightConnector1">
            <a:avLst/>
          </a:prstGeom>
          <a:noFill/>
          <a:ln w="19050" cap="flat" cmpd="sng">
            <a:solidFill>
              <a:srgbClr val="78256F"/>
            </a:solidFill>
            <a:prstDash val="solid"/>
            <a:round/>
            <a:headEnd type="none" w="sm" len="sm"/>
            <a:tailEnd type="none" w="sm" len="sm"/>
          </a:ln>
        </p:spPr>
      </p:cxnSp>
      <p:sp>
        <p:nvSpPr>
          <p:cNvPr id="18" name="Google Shape;18;g286fbfca5de_0_173"/>
          <p:cNvSpPr/>
          <p:nvPr/>
        </p:nvSpPr>
        <p:spPr>
          <a:xfrm>
            <a:off x="-83875" y="-35200"/>
            <a:ext cx="1431600" cy="69285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g286fbfca5de_0_173"/>
          <p:cNvPicPr preferRelativeResize="0"/>
          <p:nvPr/>
        </p:nvPicPr>
        <p:blipFill rotWithShape="1">
          <a:blip r:embed="rId2">
            <a:alphaModFix/>
          </a:blip>
          <a:srcRect b="-35445"/>
          <a:stretch/>
        </p:blipFill>
        <p:spPr>
          <a:xfrm>
            <a:off x="117500" y="5996400"/>
            <a:ext cx="1028850" cy="710800"/>
          </a:xfrm>
          <a:prstGeom prst="rect">
            <a:avLst/>
          </a:prstGeom>
          <a:noFill/>
          <a:ln>
            <a:noFill/>
          </a:ln>
        </p:spPr>
      </p:pic>
      <p:pic>
        <p:nvPicPr>
          <p:cNvPr id="20" name="Google Shape;20;g286fbfca5de_0_173"/>
          <p:cNvPicPr preferRelativeResize="0"/>
          <p:nvPr/>
        </p:nvPicPr>
        <p:blipFill rotWithShape="1">
          <a:blip r:embed="rId3">
            <a:alphaModFix amt="76000"/>
          </a:blip>
          <a:srcRect l="41500" t="19012" r="13132" b="30861"/>
          <a:stretch/>
        </p:blipFill>
        <p:spPr>
          <a:xfrm>
            <a:off x="7180200" y="4584666"/>
            <a:ext cx="1963802" cy="2273331"/>
          </a:xfrm>
          <a:prstGeom prst="rect">
            <a:avLst/>
          </a:prstGeom>
          <a:noFill/>
          <a:ln>
            <a:noFill/>
          </a:ln>
        </p:spPr>
      </p:pic>
      <p:pic>
        <p:nvPicPr>
          <p:cNvPr id="21" name="Google Shape;21;g286fbfca5de_0_173"/>
          <p:cNvPicPr preferRelativeResize="0"/>
          <p:nvPr/>
        </p:nvPicPr>
        <p:blipFill rotWithShape="1">
          <a:blip r:embed="rId4">
            <a:alphaModFix amt="38000"/>
          </a:blip>
          <a:srcRect l="81669" t="40015"/>
          <a:stretch/>
        </p:blipFill>
        <p:spPr>
          <a:xfrm flipH="1">
            <a:off x="-83873" y="1213567"/>
            <a:ext cx="1431598" cy="4416331"/>
          </a:xfrm>
          <a:prstGeom prst="rect">
            <a:avLst/>
          </a:prstGeom>
          <a:noFill/>
          <a:ln>
            <a:noFill/>
          </a:ln>
        </p:spPr>
      </p:pic>
      <p:pic>
        <p:nvPicPr>
          <p:cNvPr id="22" name="Google Shape;22;g286fbfca5de_0_173"/>
          <p:cNvPicPr preferRelativeResize="0"/>
          <p:nvPr/>
        </p:nvPicPr>
        <p:blipFill rotWithShape="1">
          <a:blip r:embed="rId5">
            <a:alphaModFix/>
          </a:blip>
          <a:srcRect/>
          <a:stretch/>
        </p:blipFill>
        <p:spPr>
          <a:xfrm>
            <a:off x="124075" y="263633"/>
            <a:ext cx="1015701" cy="607875"/>
          </a:xfrm>
          <a:prstGeom prst="rect">
            <a:avLst/>
          </a:prstGeom>
          <a:noFill/>
          <a:ln>
            <a:noFill/>
          </a:ln>
        </p:spPr>
      </p:pic>
      <p:sp>
        <p:nvSpPr>
          <p:cNvPr id="23" name="Google Shape;23;g286fbfca5de_0_17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3 Single Sidebar">
  <p:cSld name="2/3 Single Sidebar">
    <p:spTree>
      <p:nvGrpSpPr>
        <p:cNvPr id="1" name="Shape 166"/>
        <p:cNvGrpSpPr/>
        <p:nvPr/>
      </p:nvGrpSpPr>
      <p:grpSpPr>
        <a:xfrm>
          <a:off x="0" y="0"/>
          <a:ext cx="0" cy="0"/>
          <a:chOff x="0" y="0"/>
          <a:chExt cx="0" cy="0"/>
        </a:xfrm>
      </p:grpSpPr>
      <p:sp>
        <p:nvSpPr>
          <p:cNvPr id="167" name="Google Shape;167;g286fbfca5de_0_296"/>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8" name="Google Shape;168;g286fbfca5de_0_296"/>
          <p:cNvSpPr txBox="1">
            <a:spLocks noGrp="1"/>
          </p:cNvSpPr>
          <p:nvPr>
            <p:ph type="body" idx="1"/>
          </p:nvPr>
        </p:nvSpPr>
        <p:spPr>
          <a:xfrm>
            <a:off x="179512"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g286fbfca5de_0_296"/>
          <p:cNvSpPr txBox="1">
            <a:spLocks noGrp="1"/>
          </p:cNvSpPr>
          <p:nvPr>
            <p:ph type="body" idx="2"/>
          </p:nvPr>
        </p:nvSpPr>
        <p:spPr>
          <a:xfrm>
            <a:off x="1933200"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g286fbfca5de_0_296"/>
          <p:cNvSpPr txBox="1">
            <a:spLocks noGrp="1"/>
          </p:cNvSpPr>
          <p:nvPr>
            <p:ph type="body" idx="3"/>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g286fbfca5de_0_296"/>
          <p:cNvSpPr txBox="1">
            <a:spLocks noGrp="1"/>
          </p:cNvSpPr>
          <p:nvPr>
            <p:ph type="body" idx="4"/>
          </p:nvPr>
        </p:nvSpPr>
        <p:spPr>
          <a:xfrm>
            <a:off x="3692407"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g286fbfca5de_0_296"/>
          <p:cNvSpPr txBox="1">
            <a:spLocks noGrp="1"/>
          </p:cNvSpPr>
          <p:nvPr>
            <p:ph type="body" idx="5"/>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g286fbfca5de_0_296"/>
          <p:cNvSpPr txBox="1">
            <a:spLocks noGrp="1"/>
          </p:cNvSpPr>
          <p:nvPr>
            <p:ph type="body" idx="6"/>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Google Shape;174;g286fbfca5de_0_29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3 Single Sidebar">
  <p:cSld name="3/3 Single Sidebar">
    <p:spTree>
      <p:nvGrpSpPr>
        <p:cNvPr id="1" name="Shape 175"/>
        <p:cNvGrpSpPr/>
        <p:nvPr/>
      </p:nvGrpSpPr>
      <p:grpSpPr>
        <a:xfrm>
          <a:off x="0" y="0"/>
          <a:ext cx="0" cy="0"/>
          <a:chOff x="0" y="0"/>
          <a:chExt cx="0" cy="0"/>
        </a:xfrm>
      </p:grpSpPr>
      <p:sp>
        <p:nvSpPr>
          <p:cNvPr id="176" name="Google Shape;176;g286fbfca5de_0_304"/>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 name="Google Shape;177;g286fbfca5de_0_304"/>
          <p:cNvSpPr txBox="1">
            <a:spLocks noGrp="1"/>
          </p:cNvSpPr>
          <p:nvPr>
            <p:ph type="body" idx="1"/>
          </p:nvPr>
        </p:nvSpPr>
        <p:spPr>
          <a:xfrm>
            <a:off x="179512"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g286fbfca5de_0_304"/>
          <p:cNvSpPr txBox="1">
            <a:spLocks noGrp="1"/>
          </p:cNvSpPr>
          <p:nvPr>
            <p:ph type="body" idx="2"/>
          </p:nvPr>
        </p:nvSpPr>
        <p:spPr>
          <a:xfrm>
            <a:off x="1933200"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Google Shape;179;g286fbfca5de_0_304"/>
          <p:cNvSpPr txBox="1">
            <a:spLocks noGrp="1"/>
          </p:cNvSpPr>
          <p:nvPr>
            <p:ph type="body" idx="3"/>
          </p:nvPr>
        </p:nvSpPr>
        <p:spPr>
          <a:xfrm>
            <a:off x="3692407"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g286fbfca5de_0_304"/>
          <p:cNvSpPr txBox="1">
            <a:spLocks noGrp="1"/>
          </p:cNvSpPr>
          <p:nvPr>
            <p:ph type="body" idx="4"/>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Google Shape;181;g286fbfca5de_0_304"/>
          <p:cNvSpPr txBox="1">
            <a:spLocks noGrp="1"/>
          </p:cNvSpPr>
          <p:nvPr>
            <p:ph type="body" idx="5"/>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g286fbfca5de_0_304"/>
          <p:cNvSpPr txBox="1">
            <a:spLocks noGrp="1"/>
          </p:cNvSpPr>
          <p:nvPr>
            <p:ph type="body" idx="6"/>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g286fbfca5de_0_30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 No Sidebar">
  <p:cSld name="1/1 No Sidebar">
    <p:spTree>
      <p:nvGrpSpPr>
        <p:cNvPr id="1" name="Shape 184"/>
        <p:cNvGrpSpPr/>
        <p:nvPr/>
      </p:nvGrpSpPr>
      <p:grpSpPr>
        <a:xfrm>
          <a:off x="0" y="0"/>
          <a:ext cx="0" cy="0"/>
          <a:chOff x="0" y="0"/>
          <a:chExt cx="0" cy="0"/>
        </a:xfrm>
      </p:grpSpPr>
      <p:sp>
        <p:nvSpPr>
          <p:cNvPr id="185" name="Google Shape;185;g286fbfca5de_0_31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g286fbfca5de_0_312"/>
          <p:cNvSpPr txBox="1">
            <a:spLocks noGrp="1"/>
          </p:cNvSpPr>
          <p:nvPr>
            <p:ph type="body" idx="1"/>
          </p:nvPr>
        </p:nvSpPr>
        <p:spPr>
          <a:xfrm>
            <a:off x="179512"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g286fbfca5de_0_31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g286fbfca5de_0_31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g286fbfca5de_0_164"/>
          <p:cNvPicPr preferRelativeResize="0"/>
          <p:nvPr/>
        </p:nvPicPr>
        <p:blipFill rotWithShape="1">
          <a:blip r:embed="rId2">
            <a:alphaModFix/>
          </a:blip>
          <a:srcRect/>
          <a:stretch/>
        </p:blipFill>
        <p:spPr>
          <a:xfrm>
            <a:off x="1869229" y="0"/>
            <a:ext cx="7274772" cy="5143499"/>
          </a:xfrm>
          <a:prstGeom prst="rect">
            <a:avLst/>
          </a:prstGeom>
          <a:noFill/>
          <a:ln>
            <a:noFill/>
          </a:ln>
        </p:spPr>
      </p:pic>
      <p:pic>
        <p:nvPicPr>
          <p:cNvPr id="26" name="Google Shape;26;g286fbfca5de_0_164"/>
          <p:cNvPicPr preferRelativeResize="0"/>
          <p:nvPr/>
        </p:nvPicPr>
        <p:blipFill rotWithShape="1">
          <a:blip r:embed="rId3">
            <a:alphaModFix/>
          </a:blip>
          <a:srcRect/>
          <a:stretch/>
        </p:blipFill>
        <p:spPr>
          <a:xfrm>
            <a:off x="217350" y="349280"/>
            <a:ext cx="1656774" cy="991490"/>
          </a:xfrm>
          <a:prstGeom prst="rect">
            <a:avLst/>
          </a:prstGeom>
          <a:noFill/>
          <a:ln>
            <a:noFill/>
          </a:ln>
        </p:spPr>
      </p:pic>
      <p:pic>
        <p:nvPicPr>
          <p:cNvPr id="27" name="Google Shape;27;g286fbfca5de_0_164"/>
          <p:cNvPicPr preferRelativeResize="0"/>
          <p:nvPr/>
        </p:nvPicPr>
        <p:blipFill rotWithShape="1">
          <a:blip r:embed="rId4">
            <a:alphaModFix/>
          </a:blip>
          <a:srcRect/>
          <a:stretch/>
        </p:blipFill>
        <p:spPr>
          <a:xfrm>
            <a:off x="7339125" y="587983"/>
            <a:ext cx="1656776" cy="633425"/>
          </a:xfrm>
          <a:prstGeom prst="rect">
            <a:avLst/>
          </a:prstGeom>
          <a:noFill/>
          <a:ln>
            <a:noFill/>
          </a:ln>
        </p:spPr>
      </p:pic>
      <p:sp>
        <p:nvSpPr>
          <p:cNvPr id="28" name="Google Shape;28;g286fbfca5de_0_16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29"/>
        <p:cNvGrpSpPr/>
        <p:nvPr/>
      </p:nvGrpSpPr>
      <p:grpSpPr>
        <a:xfrm>
          <a:off x="0" y="0"/>
          <a:ext cx="0" cy="0"/>
          <a:chOff x="0" y="0"/>
          <a:chExt cx="0" cy="0"/>
        </a:xfrm>
      </p:grpSpPr>
      <p:pic>
        <p:nvPicPr>
          <p:cNvPr id="30" name="Google Shape;30;g286fbfca5de_0_168"/>
          <p:cNvPicPr preferRelativeResize="0"/>
          <p:nvPr/>
        </p:nvPicPr>
        <p:blipFill rotWithShape="1">
          <a:blip r:embed="rId2">
            <a:alphaModFix/>
          </a:blip>
          <a:srcRect/>
          <a:stretch/>
        </p:blipFill>
        <p:spPr>
          <a:xfrm>
            <a:off x="1869229" y="0"/>
            <a:ext cx="7274772" cy="5143499"/>
          </a:xfrm>
          <a:prstGeom prst="rect">
            <a:avLst/>
          </a:prstGeom>
          <a:noFill/>
          <a:ln>
            <a:noFill/>
          </a:ln>
        </p:spPr>
      </p:pic>
      <p:sp>
        <p:nvSpPr>
          <p:cNvPr id="31" name="Google Shape;31;g286fbfca5de_0_168"/>
          <p:cNvSpPr/>
          <p:nvPr/>
        </p:nvSpPr>
        <p:spPr>
          <a:xfrm>
            <a:off x="0" y="0"/>
            <a:ext cx="9144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g286fbfca5de_0_168"/>
          <p:cNvPicPr preferRelativeResize="0"/>
          <p:nvPr/>
        </p:nvPicPr>
        <p:blipFill rotWithShape="1">
          <a:blip r:embed="rId3">
            <a:alphaModFix/>
          </a:blip>
          <a:srcRect/>
          <a:stretch/>
        </p:blipFill>
        <p:spPr>
          <a:xfrm>
            <a:off x="7439925" y="349083"/>
            <a:ext cx="1466150" cy="560876"/>
          </a:xfrm>
          <a:prstGeom prst="rect">
            <a:avLst/>
          </a:prstGeom>
          <a:noFill/>
          <a:ln>
            <a:noFill/>
          </a:ln>
        </p:spPr>
      </p:pic>
      <p:pic>
        <p:nvPicPr>
          <p:cNvPr id="33" name="Google Shape;33;g286fbfca5de_0_168"/>
          <p:cNvPicPr preferRelativeResize="0"/>
          <p:nvPr/>
        </p:nvPicPr>
        <p:blipFill rotWithShape="1">
          <a:blip r:embed="rId4">
            <a:alphaModFix/>
          </a:blip>
          <a:srcRect/>
          <a:stretch/>
        </p:blipFill>
        <p:spPr>
          <a:xfrm>
            <a:off x="205400" y="138000"/>
            <a:ext cx="1466150" cy="877500"/>
          </a:xfrm>
          <a:prstGeom prst="rect">
            <a:avLst/>
          </a:prstGeom>
          <a:noFill/>
          <a:ln>
            <a:noFill/>
          </a:ln>
        </p:spPr>
      </p:pic>
      <p:sp>
        <p:nvSpPr>
          <p:cNvPr id="34" name="Google Shape;34;g286fbfca5de_0_16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35"/>
        <p:cNvGrpSpPr/>
        <p:nvPr/>
      </p:nvGrpSpPr>
      <p:grpSpPr>
        <a:xfrm>
          <a:off x="0" y="0"/>
          <a:ext cx="0" cy="0"/>
          <a:chOff x="0" y="0"/>
          <a:chExt cx="0" cy="0"/>
        </a:xfrm>
      </p:grpSpPr>
      <p:cxnSp>
        <p:nvCxnSpPr>
          <p:cNvPr id="36" name="Google Shape;36;g286fbfca5de_0_180"/>
          <p:cNvCxnSpPr>
            <a:endCxn id="37" idx="1"/>
          </p:cNvCxnSpPr>
          <p:nvPr/>
        </p:nvCxnSpPr>
        <p:spPr>
          <a:xfrm rot="10800000" flipH="1">
            <a:off x="-28350" y="6292800"/>
            <a:ext cx="7087800" cy="18900"/>
          </a:xfrm>
          <a:prstGeom prst="straightConnector1">
            <a:avLst/>
          </a:prstGeom>
          <a:noFill/>
          <a:ln w="19050" cap="flat" cmpd="sng">
            <a:solidFill>
              <a:srgbClr val="78256F"/>
            </a:solidFill>
            <a:prstDash val="solid"/>
            <a:round/>
            <a:headEnd type="none" w="sm" len="sm"/>
            <a:tailEnd type="none" w="sm" len="sm"/>
          </a:ln>
        </p:spPr>
      </p:cxnSp>
      <p:sp>
        <p:nvSpPr>
          <p:cNvPr id="38" name="Google Shape;38;g286fbfca5de_0_180"/>
          <p:cNvSpPr/>
          <p:nvPr/>
        </p:nvSpPr>
        <p:spPr>
          <a:xfrm>
            <a:off x="0" y="0"/>
            <a:ext cx="9144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286fbfca5de_0_180"/>
          <p:cNvSpPr txBox="1"/>
          <p:nvPr/>
        </p:nvSpPr>
        <p:spPr>
          <a:xfrm>
            <a:off x="7059450" y="6115800"/>
            <a:ext cx="2084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78256F"/>
                </a:solidFill>
                <a:latin typeface="Helvetica Neue"/>
                <a:ea typeface="Helvetica Neue"/>
                <a:cs typeface="Helvetica Neue"/>
                <a:sym typeface="Helvetica Neue"/>
              </a:rPr>
              <a:t>Government People Group</a:t>
            </a:r>
            <a:endParaRPr sz="1100" b="1" i="0" u="none" strike="noStrike" cap="none">
              <a:solidFill>
                <a:srgbClr val="78256F"/>
              </a:solidFill>
              <a:latin typeface="Helvetica Neue"/>
              <a:ea typeface="Helvetica Neue"/>
              <a:cs typeface="Helvetica Neue"/>
              <a:sym typeface="Helvetica Neue"/>
            </a:endParaRPr>
          </a:p>
        </p:txBody>
      </p:sp>
      <p:pic>
        <p:nvPicPr>
          <p:cNvPr id="39" name="Google Shape;39;g286fbfca5de_0_180"/>
          <p:cNvPicPr preferRelativeResize="0"/>
          <p:nvPr/>
        </p:nvPicPr>
        <p:blipFill rotWithShape="1">
          <a:blip r:embed="rId2">
            <a:alphaModFix/>
          </a:blip>
          <a:srcRect b="-35445"/>
          <a:stretch/>
        </p:blipFill>
        <p:spPr>
          <a:xfrm>
            <a:off x="7840600" y="475433"/>
            <a:ext cx="1028850" cy="710800"/>
          </a:xfrm>
          <a:prstGeom prst="rect">
            <a:avLst/>
          </a:prstGeom>
          <a:noFill/>
          <a:ln>
            <a:noFill/>
          </a:ln>
        </p:spPr>
      </p:pic>
      <p:pic>
        <p:nvPicPr>
          <p:cNvPr id="40" name="Google Shape;40;g286fbfca5de_0_180"/>
          <p:cNvPicPr preferRelativeResize="0"/>
          <p:nvPr/>
        </p:nvPicPr>
        <p:blipFill rotWithShape="1">
          <a:blip r:embed="rId3">
            <a:alphaModFix amt="39000"/>
          </a:blip>
          <a:srcRect l="-16076" t="76689" b="15933"/>
          <a:stretch/>
        </p:blipFill>
        <p:spPr>
          <a:xfrm flipH="1">
            <a:off x="4" y="6386000"/>
            <a:ext cx="7087800" cy="472001"/>
          </a:xfrm>
          <a:prstGeom prst="rect">
            <a:avLst/>
          </a:prstGeom>
          <a:noFill/>
          <a:ln>
            <a:noFill/>
          </a:ln>
        </p:spPr>
      </p:pic>
      <p:pic>
        <p:nvPicPr>
          <p:cNvPr id="41" name="Google Shape;41;g286fbfca5de_0_180"/>
          <p:cNvPicPr preferRelativeResize="0"/>
          <p:nvPr/>
        </p:nvPicPr>
        <p:blipFill rotWithShape="1">
          <a:blip r:embed="rId3">
            <a:alphaModFix amt="39000"/>
          </a:blip>
          <a:srcRect l="-16076" t="76155" b="15932"/>
          <a:stretch/>
        </p:blipFill>
        <p:spPr>
          <a:xfrm>
            <a:off x="-28300" y="6351867"/>
            <a:ext cx="7087800" cy="506134"/>
          </a:xfrm>
          <a:prstGeom prst="rect">
            <a:avLst/>
          </a:prstGeom>
          <a:noFill/>
          <a:ln>
            <a:noFill/>
          </a:ln>
        </p:spPr>
      </p:pic>
      <p:pic>
        <p:nvPicPr>
          <p:cNvPr id="42" name="Google Shape;42;g286fbfca5de_0_180"/>
          <p:cNvPicPr preferRelativeResize="0"/>
          <p:nvPr/>
        </p:nvPicPr>
        <p:blipFill rotWithShape="1">
          <a:blip r:embed="rId4">
            <a:alphaModFix/>
          </a:blip>
          <a:srcRect/>
          <a:stretch/>
        </p:blipFill>
        <p:spPr>
          <a:xfrm>
            <a:off x="259725" y="317750"/>
            <a:ext cx="1015701" cy="607875"/>
          </a:xfrm>
          <a:prstGeom prst="rect">
            <a:avLst/>
          </a:prstGeom>
          <a:noFill/>
          <a:ln>
            <a:noFill/>
          </a:ln>
        </p:spPr>
      </p:pic>
      <p:sp>
        <p:nvSpPr>
          <p:cNvPr id="43" name="Google Shape;43;g286fbfca5de_0_18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2 1 1 1">
  <p:cSld name="TITLE_AND_BODY_2_1_1_1">
    <p:spTree>
      <p:nvGrpSpPr>
        <p:cNvPr id="1" name="Shape 44"/>
        <p:cNvGrpSpPr/>
        <p:nvPr/>
      </p:nvGrpSpPr>
      <p:grpSpPr>
        <a:xfrm>
          <a:off x="0" y="0"/>
          <a:ext cx="0" cy="0"/>
          <a:chOff x="0" y="0"/>
          <a:chExt cx="0" cy="0"/>
        </a:xfrm>
      </p:grpSpPr>
      <p:cxnSp>
        <p:nvCxnSpPr>
          <p:cNvPr id="45" name="Google Shape;45;g286fbfca5de_0_188"/>
          <p:cNvCxnSpPr>
            <a:endCxn id="46" idx="1"/>
          </p:cNvCxnSpPr>
          <p:nvPr/>
        </p:nvCxnSpPr>
        <p:spPr>
          <a:xfrm rot="10800000" flipH="1">
            <a:off x="-28350" y="6292800"/>
            <a:ext cx="7087800" cy="18900"/>
          </a:xfrm>
          <a:prstGeom prst="straightConnector1">
            <a:avLst/>
          </a:prstGeom>
          <a:noFill/>
          <a:ln w="19050" cap="flat" cmpd="sng">
            <a:solidFill>
              <a:srgbClr val="78256F"/>
            </a:solidFill>
            <a:prstDash val="solid"/>
            <a:round/>
            <a:headEnd type="none" w="sm" len="sm"/>
            <a:tailEnd type="none" w="sm" len="sm"/>
          </a:ln>
        </p:spPr>
      </p:cxnSp>
      <p:sp>
        <p:nvSpPr>
          <p:cNvPr id="47" name="Google Shape;47;g286fbfca5de_0_188"/>
          <p:cNvSpPr/>
          <p:nvPr/>
        </p:nvSpPr>
        <p:spPr>
          <a:xfrm>
            <a:off x="0" y="0"/>
            <a:ext cx="9144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286fbfca5de_0_188"/>
          <p:cNvSpPr txBox="1"/>
          <p:nvPr/>
        </p:nvSpPr>
        <p:spPr>
          <a:xfrm>
            <a:off x="7059450" y="6115800"/>
            <a:ext cx="2084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78256F"/>
                </a:solidFill>
                <a:latin typeface="Helvetica Neue"/>
                <a:ea typeface="Helvetica Neue"/>
                <a:cs typeface="Helvetica Neue"/>
                <a:sym typeface="Helvetica Neue"/>
              </a:rPr>
              <a:t>Government People Group</a:t>
            </a:r>
            <a:endParaRPr sz="1100" b="1" i="0" u="none" strike="noStrike" cap="none">
              <a:solidFill>
                <a:srgbClr val="78256F"/>
              </a:solidFill>
              <a:latin typeface="Helvetica Neue"/>
              <a:ea typeface="Helvetica Neue"/>
              <a:cs typeface="Helvetica Neue"/>
              <a:sym typeface="Helvetica Neue"/>
            </a:endParaRPr>
          </a:p>
        </p:txBody>
      </p:sp>
      <p:pic>
        <p:nvPicPr>
          <p:cNvPr id="48" name="Google Shape;48;g286fbfca5de_0_188"/>
          <p:cNvPicPr preferRelativeResize="0"/>
          <p:nvPr/>
        </p:nvPicPr>
        <p:blipFill rotWithShape="1">
          <a:blip r:embed="rId2">
            <a:alphaModFix amt="39000"/>
          </a:blip>
          <a:srcRect l="-16076" t="76689" b="15933"/>
          <a:stretch/>
        </p:blipFill>
        <p:spPr>
          <a:xfrm flipH="1">
            <a:off x="4" y="6386000"/>
            <a:ext cx="7087800" cy="472001"/>
          </a:xfrm>
          <a:prstGeom prst="rect">
            <a:avLst/>
          </a:prstGeom>
          <a:noFill/>
          <a:ln>
            <a:noFill/>
          </a:ln>
        </p:spPr>
      </p:pic>
      <p:pic>
        <p:nvPicPr>
          <p:cNvPr id="49" name="Google Shape;49;g286fbfca5de_0_188"/>
          <p:cNvPicPr preferRelativeResize="0"/>
          <p:nvPr/>
        </p:nvPicPr>
        <p:blipFill rotWithShape="1">
          <a:blip r:embed="rId2">
            <a:alphaModFix amt="39000"/>
          </a:blip>
          <a:srcRect l="-16076" t="76155" b="15932"/>
          <a:stretch/>
        </p:blipFill>
        <p:spPr>
          <a:xfrm>
            <a:off x="-28300" y="6351867"/>
            <a:ext cx="7087800" cy="506134"/>
          </a:xfrm>
          <a:prstGeom prst="rect">
            <a:avLst/>
          </a:prstGeom>
          <a:noFill/>
          <a:ln>
            <a:noFill/>
          </a:ln>
        </p:spPr>
      </p:pic>
      <p:pic>
        <p:nvPicPr>
          <p:cNvPr id="50" name="Google Shape;50;g286fbfca5de_0_188"/>
          <p:cNvPicPr preferRelativeResize="0"/>
          <p:nvPr/>
        </p:nvPicPr>
        <p:blipFill rotWithShape="1">
          <a:blip r:embed="rId3">
            <a:alphaModFix/>
          </a:blip>
          <a:srcRect/>
          <a:stretch/>
        </p:blipFill>
        <p:spPr>
          <a:xfrm>
            <a:off x="7919050" y="317733"/>
            <a:ext cx="1015701" cy="607875"/>
          </a:xfrm>
          <a:prstGeom prst="rect">
            <a:avLst/>
          </a:prstGeom>
          <a:noFill/>
          <a:ln>
            <a:noFill/>
          </a:ln>
        </p:spPr>
      </p:pic>
      <p:sp>
        <p:nvSpPr>
          <p:cNvPr id="51" name="Google Shape;51;g286fbfca5de_0_18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heet">
  <p:cSld name="Cover Sheet">
    <p:spTree>
      <p:nvGrpSpPr>
        <p:cNvPr id="1" name="Shape 52"/>
        <p:cNvGrpSpPr/>
        <p:nvPr/>
      </p:nvGrpSpPr>
      <p:grpSpPr>
        <a:xfrm>
          <a:off x="0" y="0"/>
          <a:ext cx="0" cy="0"/>
          <a:chOff x="0" y="0"/>
          <a:chExt cx="0" cy="0"/>
        </a:xfrm>
      </p:grpSpPr>
      <p:sp>
        <p:nvSpPr>
          <p:cNvPr id="53" name="Google Shape;53;g286fbfca5de_0_195"/>
          <p:cNvSpPr txBox="1">
            <a:spLocks noGrp="1"/>
          </p:cNvSpPr>
          <p:nvPr>
            <p:ph type="ctrTitle"/>
          </p:nvPr>
        </p:nvSpPr>
        <p:spPr>
          <a:xfrm>
            <a:off x="558000" y="2132866"/>
            <a:ext cx="7633500" cy="2084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g286fbfca5de_0_195"/>
          <p:cNvSpPr txBox="1">
            <a:spLocks noGrp="1"/>
          </p:cNvSpPr>
          <p:nvPr>
            <p:ph type="subTitle" idx="1"/>
          </p:nvPr>
        </p:nvSpPr>
        <p:spPr>
          <a:xfrm>
            <a:off x="558000" y="5445224"/>
            <a:ext cx="76335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g286fbfca5de_0_19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56"/>
        <p:cNvGrpSpPr/>
        <p:nvPr/>
      </p:nvGrpSpPr>
      <p:grpSpPr>
        <a:xfrm>
          <a:off x="0" y="0"/>
          <a:ext cx="0" cy="0"/>
          <a:chOff x="0" y="0"/>
          <a:chExt cx="0" cy="0"/>
        </a:xfrm>
      </p:grpSpPr>
      <p:sp>
        <p:nvSpPr>
          <p:cNvPr id="57" name="Google Shape;57;g286fbfca5de_0_198"/>
          <p:cNvSpPr txBox="1">
            <a:spLocks noGrp="1"/>
          </p:cNvSpPr>
          <p:nvPr>
            <p:ph type="title"/>
          </p:nvPr>
        </p:nvSpPr>
        <p:spPr>
          <a:xfrm>
            <a:off x="180000" y="388800"/>
            <a:ext cx="4680000" cy="3462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rgbClr val="000000"/>
              </a:buClr>
              <a:buSzPts val="1400"/>
              <a:buFont typeface="Arial"/>
              <a:buNone/>
              <a:defRPr sz="2000" b="0" i="0" u="none" strike="noStrike" cap="none">
                <a:solidFill>
                  <a:srgbClr val="AF292E"/>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g286fbfca5de_0_19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 Single Sidebar Left">
  <p:cSld name="1/1 Single Sidebar Left">
    <p:spTree>
      <p:nvGrpSpPr>
        <p:cNvPr id="1" name="Shape 59"/>
        <p:cNvGrpSpPr/>
        <p:nvPr/>
      </p:nvGrpSpPr>
      <p:grpSpPr>
        <a:xfrm>
          <a:off x="0" y="0"/>
          <a:ext cx="0" cy="0"/>
          <a:chOff x="0" y="0"/>
          <a:chExt cx="0" cy="0"/>
        </a:xfrm>
      </p:grpSpPr>
      <p:sp>
        <p:nvSpPr>
          <p:cNvPr id="60" name="Google Shape;60;g286fbfca5de_0_200"/>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g286fbfca5de_0_200"/>
          <p:cNvSpPr txBox="1">
            <a:spLocks noGrp="1"/>
          </p:cNvSpPr>
          <p:nvPr>
            <p:ph type="body" idx="1"/>
          </p:nvPr>
        </p:nvSpPr>
        <p:spPr>
          <a:xfrm>
            <a:off x="179510" y="931473"/>
            <a:ext cx="3310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g286fbfca5de_0_200"/>
          <p:cNvSpPr txBox="1">
            <a:spLocks noGrp="1"/>
          </p:cNvSpPr>
          <p:nvPr>
            <p:ph type="body" idx="2"/>
          </p:nvPr>
        </p:nvSpPr>
        <p:spPr>
          <a:xfrm>
            <a:off x="275255" y="1385264"/>
            <a:ext cx="31302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g286fbfca5de_0_200"/>
          <p:cNvSpPr txBox="1">
            <a:spLocks noGrp="1"/>
          </p:cNvSpPr>
          <p:nvPr>
            <p:ph type="body" idx="3"/>
          </p:nvPr>
        </p:nvSpPr>
        <p:spPr>
          <a:xfrm>
            <a:off x="3704400"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g286fbfca5de_0_200"/>
          <p:cNvSpPr txBox="1">
            <a:spLocks noGrp="1"/>
          </p:cNvSpPr>
          <p:nvPr>
            <p:ph type="body" idx="4"/>
          </p:nvPr>
        </p:nvSpPr>
        <p:spPr>
          <a:xfrm>
            <a:off x="3806312"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g286fbfca5de_0_20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86fbfca5de_0_158"/>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dn.learn.civilservice.gov.uk/packages/kt1ydPUdR36SYpAy5odQtw/uG39UJm-SryA98MYRQMIWw/2022-10-14%20Workplace%20Adjustments%20Passport%20Form.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youbyyou.org.uk/system/files/content/info-and-resources/health-and-disability/civil-service-workplace-adjustments/CS_WA_Employee_Lifecycle.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ivilservicelearning.civilservice.gov.uk/learning-resources/workplace-adjustment-passpor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swas.enquiries@cabinetoffice.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swat.enquiries@cabinetoffice.gov.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equalityhumanrights.com/en" TargetMode="External"/><Relationship Id="rId13" Type="http://schemas.openxmlformats.org/officeDocument/2006/relationships/hyperlink" Target="https://learn.civilservice.gov.uk/courses/QvNs_k__QK-r-6PCwanczw" TargetMode="External"/><Relationship Id="rId18" Type="http://schemas.openxmlformats.org/officeDocument/2006/relationships/hyperlink" Target="https://learn.civilservice.gov.uk/courses/kt1ydPUdR36SYpAy5odQtw/ZAu3adIdSVim2gJdAM7i_Q" TargetMode="External"/><Relationship Id="rId3" Type="http://schemas.openxmlformats.org/officeDocument/2006/relationships/hyperlink" Target="https://foryoubyyou.org.uk/info-and-resources/health-and-disability/civil-service-workplace-adjustments" TargetMode="External"/><Relationship Id="rId7" Type="http://schemas.openxmlformats.org/officeDocument/2006/relationships/hyperlink" Target="https://www.gov.uk/guidance/disability-confident-how-to-sign-up-to-the-employer-scheme" TargetMode="External"/><Relationship Id="rId12" Type="http://schemas.openxmlformats.org/officeDocument/2006/relationships/hyperlink" Target="https://learn.civilservice.gov.uk/courses/cZ3th7MHRByGVQQreB1DvA/CG_fCoiGS46U52h2TpBmYQ" TargetMode="External"/><Relationship Id="rId17" Type="http://schemas.openxmlformats.org/officeDocument/2006/relationships/hyperlink" Target="https://learn.civilservice.gov.uk/courses/kt1ydPUdR36SYpAy5odQtw/V1gO1g1WSSmo3Wdmg_yXmA" TargetMode="External"/><Relationship Id="rId2" Type="http://schemas.openxmlformats.org/officeDocument/2006/relationships/notesSlide" Target="../notesSlides/notesSlide17.xml"/><Relationship Id="rId16" Type="http://schemas.openxmlformats.org/officeDocument/2006/relationships/hyperlink" Target="https://learn.civilservice.gov.uk/courses/kt1ydPUdR36SYpAy5odQtw/mGVNo1y7Sayy65TaZ9btgA" TargetMode="External"/><Relationship Id="rId20" Type="http://schemas.openxmlformats.org/officeDocument/2006/relationships/hyperlink" Target="https://civilservicelearning.civilservice.gov.uk/learning-resources/workplace-adjustment-passport" TargetMode="External"/><Relationship Id="rId1" Type="http://schemas.openxmlformats.org/officeDocument/2006/relationships/slideLayout" Target="../slideLayouts/slideLayout2.xml"/><Relationship Id="rId6" Type="http://schemas.openxmlformats.org/officeDocument/2006/relationships/hyperlink" Target="http://cae.org.uk/" TargetMode="External"/><Relationship Id="rId11" Type="http://schemas.openxmlformats.org/officeDocument/2006/relationships/hyperlink" Target="https://www.remploy.co.uk/employers/resources/disability-guide" TargetMode="External"/><Relationship Id="rId5" Type="http://schemas.openxmlformats.org/officeDocument/2006/relationships/hyperlink" Target="http://businessdisabilityforum.org.uk/" TargetMode="External"/><Relationship Id="rId15" Type="http://schemas.openxmlformats.org/officeDocument/2006/relationships/hyperlink" Target="https://cdn.learn.civilservice.gov.uk/packages/kt1ydPUdR36SYpAy5odQtw/uG39UJm-SryA98MYRQMIWw/2022-10-14%20Workplace%20Adjustments%20Passport%20Form.pdf" TargetMode="External"/><Relationship Id="rId10" Type="http://schemas.openxmlformats.org/officeDocument/2006/relationships/hyperlink" Target="http://www.mindfulemployer.net/" TargetMode="External"/><Relationship Id="rId19" Type="http://schemas.openxmlformats.org/officeDocument/2006/relationships/hyperlink" Target="https://cdn.learn.civilservice.gov.uk/packages/kt1ydPUdR36SYpAy5odQtw/DZW1KOEHS4Cf6ExmTBlcTQ/2022-10-14%20Workplace%20Adjustment%20Conversation%20Map.pdf" TargetMode="External"/><Relationship Id="rId4" Type="http://schemas.openxmlformats.org/officeDocument/2006/relationships/hyperlink" Target="https://www.abilitynet.org.uk/?&amp;gclid=CPO7w5Wd3M0CFdS7GwodigoHoQ" TargetMode="External"/><Relationship Id="rId9" Type="http://schemas.openxmlformats.org/officeDocument/2006/relationships/hyperlink" Target="https://www.gov.uk/government/organisations/government-equalities-office" TargetMode="External"/><Relationship Id="rId14" Type="http://schemas.openxmlformats.org/officeDocument/2006/relationships/hyperlink" Target="https://learn.civilservice.gov.uk/courses/kt1ydPUdR36SYpAy5odQtw/68wjdSWdRSmPyKZeE94sL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pg.eng.khub.net/documents/269601903/916297372/2023-10-02+CS+WA+Employee+Lifecycle+vFINAL.pptx/9853860b-8aa5-4964-e05f-d7fcc3c30724?version=1.0&amp;t=1696321074337&amp;download=tru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learn.civilservice.gov.uk/courses/kt1ydPUdR36SYpAy5odQtw/mJ2pbgeRQEmXWomzo4u-9g" TargetMode="External"/><Relationship Id="rId4" Type="http://schemas.openxmlformats.org/officeDocument/2006/relationships/hyperlink" Target="https://cdn.learn.civilservice.gov.uk/packages/kt1ydPUdR36SYpAy5odQtw/uG39UJm-SryA98MYRQMIWw/2022-10-14%20Workplace%20Adjustments%20Passport%20Form.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ivilservicelearning.civilservice.gov.uk/learning-resources/list-common-reasonable-adjustm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qualityhumanrights.com/en/multipage-guide/employing-people-workplace-adjustmen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guidance-for-civil-servants-how-to-move-jobs-between-departments-and-agenc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oryoubyyou.org.uk/system/files/content/info-and-resources/health-and-disability/civil-service-workplace-adjustments/CS_WA_Employee_Lifecycle.ppt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oryoubyyou.org.uk/system/files/content/info-and-resources/health-and-disability/civil-service-workplace-adjustments/CS_Workplace_%20Adjustments_Line_Manager-self-assessment_too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454025" y="2133600"/>
            <a:ext cx="8064500" cy="208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500"/>
              <a:buFont typeface="Arial"/>
              <a:buNone/>
            </a:pPr>
            <a:r>
              <a:rPr lang="en-US" sz="45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Workplace Adjustmen</a:t>
            </a:r>
            <a:r>
              <a:rPr lang="en-US" sz="4500" b="0" i="0" u="none" strike="noStrike" cap="none" dirty="0">
                <a:solidFill>
                  <a:schemeClr val="lt1"/>
                </a:solidFill>
                <a:latin typeface="Arial"/>
                <a:ea typeface="Arial"/>
                <a:cs typeface="Arial"/>
                <a:sym typeface="Arial"/>
              </a:rPr>
              <a:t>ts</a:t>
            </a:r>
            <a:endParaRPr sz="45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4500"/>
              <a:buFont typeface="Arial"/>
              <a:buNone/>
            </a:pPr>
            <a:br>
              <a:rPr lang="en-US" sz="4500" b="0" i="0" u="none" strike="noStrike" cap="none" dirty="0">
                <a:solidFill>
                  <a:schemeClr val="lt1"/>
                </a:solidFill>
                <a:latin typeface="Arial"/>
                <a:ea typeface="Arial"/>
                <a:cs typeface="Arial"/>
                <a:sym typeface="Arial"/>
              </a:rPr>
            </a:br>
            <a:r>
              <a:rPr lang="en-US" sz="2800" b="0" i="0" u="none" strike="noStrike" cap="none" dirty="0">
                <a:solidFill>
                  <a:schemeClr val="lt1"/>
                </a:solidFill>
                <a:latin typeface="Arial"/>
                <a:ea typeface="Arial"/>
                <a:cs typeface="Arial"/>
                <a:sym typeface="Arial"/>
              </a:rPr>
              <a:t>Line Managers Be</a:t>
            </a:r>
            <a:r>
              <a:rPr lang="en-US" sz="28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 Practice Guide</a:t>
            </a:r>
            <a:endParaRPr sz="1400" b="0" i="0" u="none" strike="noStrike" cap="none" dirty="0">
              <a:solidFill>
                <a:srgbClr val="000000"/>
              </a:solidFill>
              <a:latin typeface="Arial"/>
              <a:ea typeface="Arial"/>
              <a:cs typeface="Arial"/>
              <a:sym typeface="Arial"/>
            </a:endParaRPr>
          </a:p>
        </p:txBody>
      </p:sp>
      <p:sp>
        <p:nvSpPr>
          <p:cNvPr id="194" name="Google Shape;194;p1"/>
          <p:cNvSpPr txBox="1">
            <a:spLocks noGrp="1"/>
          </p:cNvSpPr>
          <p:nvPr>
            <p:ph type="subTitle" idx="1"/>
          </p:nvPr>
        </p:nvSpPr>
        <p:spPr>
          <a:xfrm>
            <a:off x="557212" y="5445125"/>
            <a:ext cx="7634287" cy="914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000"/>
              <a:buFont typeface="Arial"/>
              <a:buNone/>
            </a:pPr>
            <a:r>
              <a:rPr lang="en-US" sz="1400" b="0" i="0" u="none" strike="noStrike" cap="none" dirty="0">
                <a:solidFill>
                  <a:schemeClr val="lt1"/>
                </a:solidFill>
                <a:latin typeface="Arial"/>
                <a:ea typeface="Arial"/>
                <a:cs typeface="Arial"/>
                <a:sym typeface="Arial"/>
              </a:rPr>
              <a:t>January 2024</a:t>
            </a:r>
            <a:endParaRPr sz="1400" b="0" i="0" u="none" strike="noStrike" cap="none" dirty="0">
              <a:solidFill>
                <a:srgbClr val="000000"/>
              </a:solidFill>
              <a:latin typeface="Arial"/>
              <a:ea typeface="Arial"/>
              <a:cs typeface="Arial"/>
              <a:sym typeface="Arial"/>
            </a:endParaRPr>
          </a:p>
        </p:txBody>
      </p:sp>
      <p:sp>
        <p:nvSpPr>
          <p:cNvPr id="196" name="Google Shape;196;p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1300"/>
              <a:buNone/>
            </a:pPr>
            <a:fld id="{00000000-1234-1234-1234-123412341234}" type="slidenum">
              <a:rPr lang="en-US">
                <a:solidFill>
                  <a:schemeClr val="lt1"/>
                </a:solidFill>
              </a:rPr>
              <a:t>1</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3"/>
          <p:cNvSpPr txBox="1">
            <a:spLocks noGrp="1"/>
          </p:cNvSpPr>
          <p:nvPr>
            <p:ph type="title"/>
          </p:nvPr>
        </p:nvSpPr>
        <p:spPr>
          <a:xfrm>
            <a:off x="1502594" y="321400"/>
            <a:ext cx="7799700" cy="767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Making a Workplace Adjustment (6) </a:t>
            </a:r>
            <a:endParaRPr sz="1800" b="0" i="0" u="none" strike="noStrike" cap="none" dirty="0">
              <a:solidFill>
                <a:srgbClr val="78256F"/>
              </a:solidFill>
              <a:latin typeface="Arial"/>
              <a:ea typeface="Arial"/>
              <a:cs typeface="Arial"/>
              <a:sym typeface="Arial"/>
            </a:endParaRPr>
          </a:p>
        </p:txBody>
      </p:sp>
      <p:sp>
        <p:nvSpPr>
          <p:cNvPr id="293" name="Google Shape;293;p13"/>
          <p:cNvSpPr txBox="1"/>
          <p:nvPr/>
        </p:nvSpPr>
        <p:spPr>
          <a:xfrm>
            <a:off x="1350650" y="1257300"/>
            <a:ext cx="5050200" cy="529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dirty="0">
                <a:solidFill>
                  <a:schemeClr val="dk1"/>
                </a:solidFill>
                <a:latin typeface="Arial"/>
                <a:ea typeface="Arial"/>
                <a:cs typeface="Arial"/>
                <a:sym typeface="Arial"/>
              </a:rPr>
              <a:t>Step 4 - Act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44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rPr>
              <a:t>Once you have a firm understanding of your employee’s adjustment and support needs, those that are agreed need to be put in place per your department’s workplace adjustment guidance.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Many adjustments have little or no cost, which means for the majority of cases you will be able to easily decide to implement an adjustment.</a:t>
            </a:r>
            <a:r>
              <a:rPr lang="en-US"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rPr>
              <a:t>When considering implementing an adjustment you need to consider:</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6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how much it will reduce or remove the difficulty or barrier faced by the employee.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practical issues, for example it may not be possible to change lighting for an employee in an open-plan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office</a:t>
            </a:r>
            <a:r>
              <a:rPr lang="en-US" sz="1200" b="0" i="0" u="none" strike="noStrike" cap="none" dirty="0">
                <a:solidFill>
                  <a:schemeClr val="dk1"/>
                </a:solidFill>
                <a:latin typeface="Arial"/>
                <a:ea typeface="Arial"/>
                <a:cs typeface="Arial"/>
                <a:sym typeface="Arial"/>
              </a:rPr>
              <a:t>, and so you might need to consider moving their desk to an area where lighting can be controlled.</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how to re-</a:t>
            </a:r>
            <a:r>
              <a:rPr lang="en-US" sz="1200" b="0" i="0" u="none" strike="noStrike" cap="none" dirty="0" err="1">
                <a:solidFill>
                  <a:schemeClr val="dk1"/>
                </a:solidFill>
                <a:latin typeface="Arial"/>
                <a:ea typeface="Arial"/>
                <a:cs typeface="Arial"/>
                <a:sym typeface="Arial"/>
              </a:rPr>
              <a:t>organise</a:t>
            </a:r>
            <a:r>
              <a:rPr lang="en-US" sz="1200" b="0" i="0" u="none" strike="noStrike" cap="none" dirty="0">
                <a:solidFill>
                  <a:schemeClr val="dk1"/>
                </a:solidFill>
                <a:latin typeface="Arial"/>
                <a:ea typeface="Arial"/>
                <a:cs typeface="Arial"/>
                <a:sym typeface="Arial"/>
              </a:rPr>
              <a:t> work duties or hours to help the employee, this is sometimes known as job crafting. Refer to your department’s guidance on this.</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the financial limits within which line managers can directly approve adjustment and training costs, and when/how they acquire higher financial authority. Beyond this, </a:t>
            </a:r>
            <a:r>
              <a:rPr lang="en-US" sz="1200" b="0" i="0" u="none" strike="noStrike" cap="none" dirty="0">
                <a:solidFill>
                  <a:schemeClr val="dk1"/>
                </a:solidFill>
                <a:latin typeface="Roboto"/>
                <a:ea typeface="Roboto"/>
                <a:cs typeface="Roboto"/>
                <a:sym typeface="Roboto"/>
              </a:rPr>
              <a:t>cost will probably only be a consideration for a line manager if adjustments and support needs are particularly complex and/or expensive.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294" name="Google Shape;294;p13"/>
          <p:cNvSpPr txBox="1"/>
          <p:nvPr/>
        </p:nvSpPr>
        <p:spPr>
          <a:xfrm>
            <a:off x="6400900" y="1257300"/>
            <a:ext cx="2601000" cy="1579200"/>
          </a:xfrm>
          <a:prstGeom prst="rect">
            <a:avLst/>
          </a:prstGeom>
          <a:solidFill>
            <a:srgbClr val="78256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Top tip</a:t>
            </a:r>
            <a:endParaRPr sz="1400" b="1" i="0" u="none" strike="noStrike" cap="none" dirty="0">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dirty="0">
                <a:solidFill>
                  <a:schemeClr val="lt1"/>
                </a:solidFill>
                <a:latin typeface="Arial"/>
                <a:ea typeface="Arial"/>
                <a:cs typeface="Arial"/>
                <a:sym typeface="Arial"/>
              </a:rPr>
              <a:t>A person’s workplace adjustments should not be moved or altered by other colleagues (for example changing the settings on a bespoke chair) when they are not in the office. </a:t>
            </a:r>
            <a:endParaRPr sz="1200" b="0" i="0" u="none" strike="noStrike" cap="none" dirty="0">
              <a:solidFill>
                <a:schemeClr val="lt1"/>
              </a:solidFill>
              <a:latin typeface="Arial"/>
              <a:ea typeface="Arial"/>
              <a:cs typeface="Arial"/>
              <a:sym typeface="Arial"/>
            </a:endParaRPr>
          </a:p>
        </p:txBody>
      </p:sp>
      <p:sp>
        <p:nvSpPr>
          <p:cNvPr id="295" name="Google Shape;295;p1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10</a:t>
            </a:fld>
            <a:endParaRPr>
              <a:solidFill>
                <a:srgbClr val="78256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2" name="Title 1">
            <a:extLst>
              <a:ext uri="{FF2B5EF4-FFF2-40B4-BE49-F238E27FC236}">
                <a16:creationId xmlns:a16="http://schemas.microsoft.com/office/drawing/2014/main" id="{7C1004B6-166E-6AD6-C0F3-3DE1BA7A3D10}"/>
              </a:ext>
            </a:extLst>
          </p:cNvPr>
          <p:cNvSpPr>
            <a:spLocks noGrp="1"/>
          </p:cNvSpPr>
          <p:nvPr>
            <p:ph type="title" idx="4294967295"/>
          </p:nvPr>
        </p:nvSpPr>
        <p:spPr>
          <a:xfrm>
            <a:off x="1453783" y="420385"/>
            <a:ext cx="7651701" cy="525000"/>
          </a:xfrm>
          <a:prstGeom prst="rect">
            <a:avLst/>
          </a:prstGeom>
        </p:spPr>
        <p:txBody>
          <a:bodyPr/>
          <a:lstStyle/>
          <a:p>
            <a:r>
              <a:rPr lang="en-US" sz="2200" b="1" i="0" dirty="0">
                <a:solidFill>
                  <a:srgbClr val="78256F"/>
                </a:solidFill>
                <a:effectLst/>
                <a:latin typeface="Arial" panose="020B0604020202020204" pitchFamily="34" charset="0"/>
                <a:ea typeface="Arial" panose="020B0604020202020204" pitchFamily="34" charset="0"/>
                <a:cs typeface="Arial" panose="020B0604020202020204" pitchFamily="34" charset="0"/>
              </a:rPr>
              <a:t>Making a Workplace Adjustment</a:t>
            </a:r>
            <a:r>
              <a:rPr lang="en-US" sz="2200" b="1" i="0" baseline="0" dirty="0">
                <a:solidFill>
                  <a:srgbClr val="78256F"/>
                </a:solidFill>
                <a:effectLst/>
                <a:latin typeface="Arial" panose="020B0604020202020204" pitchFamily="34" charset="0"/>
                <a:ea typeface="Arial" panose="020B0604020202020204" pitchFamily="34" charset="0"/>
                <a:cs typeface="Arial" panose="020B0604020202020204" pitchFamily="34" charset="0"/>
              </a:rPr>
              <a:t> (7)</a:t>
            </a:r>
            <a:endParaRPr lang="en-US" dirty="0"/>
          </a:p>
        </p:txBody>
      </p:sp>
      <p:sp>
        <p:nvSpPr>
          <p:cNvPr id="302" name="Google Shape;302;g2a59caa9b1b_0_971"/>
          <p:cNvSpPr txBox="1">
            <a:spLocks noGrp="1"/>
          </p:cNvSpPr>
          <p:nvPr>
            <p:ph type="body" idx="1"/>
          </p:nvPr>
        </p:nvSpPr>
        <p:spPr>
          <a:xfrm>
            <a:off x="1357425" y="1257300"/>
            <a:ext cx="7644300" cy="490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dirty="0">
                <a:solidFill>
                  <a:schemeClr val="dk1"/>
                </a:solidFill>
                <a:latin typeface="Arial"/>
                <a:ea typeface="Arial"/>
                <a:cs typeface="Arial"/>
                <a:sym typeface="Arial"/>
              </a:rPr>
              <a:t>Step 5 - Review</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400" b="0" i="0" u="none" strike="noStrike" cap="none" dirty="0">
                <a:solidFill>
                  <a:schemeClr val="dk1"/>
                </a:solidFill>
                <a:latin typeface="Arial"/>
                <a:ea typeface="Arial"/>
                <a:cs typeface="Arial"/>
                <a:sym typeface="Arial"/>
              </a:rPr>
              <a:t>Sometimes adjustment needs change. Having regular reviews will ensure that the adjustments or support needs of your employee are being fully met. These reviews can be included as part of your regular 1:1s, and you may need to make changes to the adjustments if there is a change in circumstances, condition or job role.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200"/>
              <a:buFont typeface="Arial"/>
              <a:buNone/>
            </a:pPr>
            <a:r>
              <a:rPr lang="en-US" sz="1400" b="0" i="0" u="none" strike="noStrike" cap="none" dirty="0">
                <a:solidFill>
                  <a:schemeClr val="dk1"/>
                </a:solidFill>
                <a:latin typeface="Arial"/>
                <a:ea typeface="Arial"/>
                <a:cs typeface="Arial"/>
                <a:sym typeface="Arial"/>
              </a:rPr>
              <a:t>As a minimum, adjustments should be reviewed annually but more often for new adjustments.</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200"/>
              <a:buFont typeface="Arial"/>
              <a:buNone/>
            </a:pP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It is strongly recommended that any adjustments should be recorded on a </a:t>
            </a:r>
            <a:r>
              <a:rPr lang="en-US" sz="14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Workplace</a:t>
            </a:r>
            <a:r>
              <a:rPr lang="en-US" sz="14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a:t>
            </a:r>
            <a:r>
              <a:rPr lang="en-US" sz="14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Adjustment Passport</a:t>
            </a:r>
            <a:r>
              <a:rPr lang="en-US" sz="1400" b="0" i="0" u="none" strike="noStrike" cap="none" dirty="0">
                <a:solidFill>
                  <a:schemeClr val="dk1"/>
                </a:solidFill>
                <a:latin typeface="Arial"/>
                <a:ea typeface="Arial"/>
                <a:cs typeface="Arial"/>
                <a:sym typeface="Arial"/>
              </a:rPr>
              <a:t>. Remember:</a:t>
            </a:r>
            <a:endParaRPr sz="14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180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A Workplace Adjustment Passport always belongs to the employee.</a:t>
            </a:r>
            <a:endParaRPr sz="14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The employee has control over the content and decides who they share it with.</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200"/>
              <a:buFont typeface="Arial"/>
              <a:buNone/>
            </a:pPr>
            <a:r>
              <a:rPr lang="en-US" sz="1400" b="0" i="0" u="none" strike="noStrike" cap="none" dirty="0">
                <a:solidFill>
                  <a:schemeClr val="dk1"/>
                </a:solidFill>
                <a:latin typeface="Arial"/>
                <a:ea typeface="Arial"/>
                <a:cs typeface="Arial"/>
                <a:sym typeface="Arial"/>
              </a:rPr>
              <a:t>Line managers who move to another post should not pass an employee’s passport to their next line manager without the employee’s permission. Nor should they send it to the new line manager, if the employee moves post, without their consent.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300" b="0" i="0" u="none" strike="noStrike" cap="none" dirty="0">
              <a:solidFill>
                <a:schemeClr val="dk1"/>
              </a:solidFill>
              <a:latin typeface="Arial"/>
              <a:ea typeface="Arial"/>
              <a:cs typeface="Arial"/>
              <a:sym typeface="Arial"/>
            </a:endParaRPr>
          </a:p>
        </p:txBody>
      </p:sp>
      <p:sp>
        <p:nvSpPr>
          <p:cNvPr id="303" name="Google Shape;303;g2a59caa9b1b_0_97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11</a:t>
            </a:fld>
            <a:endParaRPr>
              <a:solidFill>
                <a:srgbClr val="78256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a:spLocks noGrp="1"/>
          </p:cNvSpPr>
          <p:nvPr>
            <p:ph type="title"/>
          </p:nvPr>
        </p:nvSpPr>
        <p:spPr>
          <a:xfrm>
            <a:off x="1514712" y="387350"/>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Funding</a:t>
            </a:r>
            <a:endParaRPr sz="1800" b="0" i="0" u="none" strike="noStrike" cap="none" dirty="0">
              <a:solidFill>
                <a:srgbClr val="78256F"/>
              </a:solidFill>
              <a:latin typeface="Arial"/>
              <a:ea typeface="Arial"/>
              <a:cs typeface="Arial"/>
              <a:sym typeface="Arial"/>
            </a:endParaRPr>
          </a:p>
        </p:txBody>
      </p:sp>
      <p:sp>
        <p:nvSpPr>
          <p:cNvPr id="334" name="Google Shape;334;p16"/>
          <p:cNvSpPr txBox="1">
            <a:spLocks noGrp="1"/>
          </p:cNvSpPr>
          <p:nvPr>
            <p:ph type="body" idx="1"/>
          </p:nvPr>
        </p:nvSpPr>
        <p:spPr>
          <a:xfrm>
            <a:off x="1347300" y="1257300"/>
            <a:ext cx="5053500" cy="527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dirty="0">
                <a:solidFill>
                  <a:srgbClr val="000000"/>
                </a:solidFill>
                <a:latin typeface="Arial"/>
                <a:ea typeface="Arial"/>
                <a:cs typeface="Arial"/>
                <a:sym typeface="Arial"/>
              </a:rPr>
              <a:t>Who pays for workplace adjustments?</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For the majority of workplace adjustments, cost will not be a deciding factor for the Civil Service on whether or not the adjustment can be awarded. It may only start to factor in for example on making significant changes to a building, or providing a software package which is not compatible with the department's systems.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When costs become too high, usually a different solution to the problem can be found, and the Civil Service Workplace Adjustment Service (CSWAS) can be a useful source of advice in very complex cases by accessing the Review Route.</a:t>
            </a:r>
            <a:endParaRPr sz="1200" b="0" i="0" u="none" strike="noStrike" cap="none" dirty="0">
              <a:solidFill>
                <a:srgbClr val="000000"/>
              </a:solidFill>
              <a:latin typeface="Arial"/>
              <a:ea typeface="Arial"/>
              <a:cs typeface="Arial"/>
              <a:sym typeface="Arial"/>
            </a:endParaRPr>
          </a:p>
        </p:txBody>
      </p:sp>
      <p:sp>
        <p:nvSpPr>
          <p:cNvPr id="335" name="Google Shape;335;p16"/>
          <p:cNvSpPr txBox="1">
            <a:spLocks noGrp="1"/>
          </p:cNvSpPr>
          <p:nvPr>
            <p:ph type="body" idx="2"/>
          </p:nvPr>
        </p:nvSpPr>
        <p:spPr>
          <a:xfrm>
            <a:off x="6400900" y="1257300"/>
            <a:ext cx="2601000" cy="3007500"/>
          </a:xfrm>
          <a:prstGeom prst="rect">
            <a:avLst/>
          </a:prstGeom>
          <a:solidFill>
            <a:srgbClr val="7825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dirty="0">
                <a:solidFill>
                  <a:schemeClr val="lt1"/>
                </a:solidFill>
                <a:latin typeface="Arial"/>
                <a:ea typeface="Arial"/>
                <a:cs typeface="Arial"/>
                <a:sym typeface="Arial"/>
              </a:rPr>
              <a:t>Top tip</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Cost is an important consideration, but in most cases the cost of providing an adjustment should not be the only reason when deciding to implement or refuse an adjustment.</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It is important to remember the wider benefits to the Civil Service of removing or reducing your employee's workplace barriers.</a:t>
            </a:r>
            <a:endParaRPr sz="1200" b="0" i="0" u="none" strike="noStrike" cap="none" dirty="0">
              <a:solidFill>
                <a:schemeClr val="lt1"/>
              </a:solidFill>
              <a:latin typeface="Arial"/>
              <a:ea typeface="Arial"/>
              <a:cs typeface="Arial"/>
              <a:sym typeface="Arial"/>
            </a:endParaRPr>
          </a:p>
        </p:txBody>
      </p:sp>
      <p:sp>
        <p:nvSpPr>
          <p:cNvPr id="336" name="Google Shape;336;p1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12</a:t>
            </a:fld>
            <a:endParaRPr>
              <a:solidFill>
                <a:srgbClr val="78256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3"/>
          <p:cNvSpPr txBox="1">
            <a:spLocks noGrp="1"/>
          </p:cNvSpPr>
          <p:nvPr>
            <p:ph type="title"/>
          </p:nvPr>
        </p:nvSpPr>
        <p:spPr>
          <a:xfrm>
            <a:off x="1498200" y="321425"/>
            <a:ext cx="7380600" cy="618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Employee Lifecycle (</a:t>
            </a:r>
            <a:r>
              <a:rPr lang="en-US" sz="2200" b="1" i="0" u="none" strike="noStrike" cap="none" dirty="0">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1</a:t>
            </a:r>
            <a:r>
              <a:rPr lang="en-US" sz="2200" b="1" i="0" u="none" strike="noStrike" cap="none" dirty="0">
                <a:solidFill>
                  <a:srgbClr val="78256F"/>
                </a:solidFill>
                <a:latin typeface="Arial"/>
                <a:ea typeface="Arial"/>
                <a:cs typeface="Arial"/>
                <a:sym typeface="Arial"/>
              </a:rPr>
              <a:t>)</a:t>
            </a:r>
            <a:endParaRPr sz="1800" b="0" i="0" u="none" strike="noStrike" cap="none" dirty="0">
              <a:solidFill>
                <a:srgbClr val="78256F"/>
              </a:solidFill>
              <a:latin typeface="Arial"/>
              <a:ea typeface="Arial"/>
              <a:cs typeface="Arial"/>
              <a:sym typeface="Arial"/>
            </a:endParaRPr>
          </a:p>
        </p:txBody>
      </p:sp>
      <p:sp>
        <p:nvSpPr>
          <p:cNvPr id="309" name="Google Shape;309;p23"/>
          <p:cNvSpPr txBox="1">
            <a:spLocks noGrp="1"/>
          </p:cNvSpPr>
          <p:nvPr>
            <p:ph type="body" idx="1"/>
          </p:nvPr>
        </p:nvSpPr>
        <p:spPr>
          <a:xfrm>
            <a:off x="1357425" y="1257300"/>
            <a:ext cx="36717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rgbClr val="000000"/>
                </a:solidFill>
                <a:latin typeface="Arial"/>
                <a:ea typeface="Arial"/>
                <a:cs typeface="Arial"/>
                <a:sym typeface="Arial"/>
              </a:rPr>
              <a:t>Workplace adjustments may be needed at any time in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Employee Lifecycle</a:t>
            </a:r>
            <a:r>
              <a:rPr lang="en-US" sz="1200" b="0" i="0" u="none" strike="noStrike" cap="none" dirty="0">
                <a:solidFill>
                  <a:srgbClr val="00000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As a manager it is your responsibility to ensure that your employee has the right equipment and that the necessary workplace adjustments have been made so the employee can perform their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job</a:t>
            </a:r>
            <a:r>
              <a:rPr lang="en-US" sz="1200" b="0" i="0" u="none" strike="noStrike" cap="none" dirty="0">
                <a:solidFill>
                  <a:schemeClr val="dk1"/>
                </a:solidFill>
                <a:latin typeface="Arial"/>
                <a:ea typeface="Arial"/>
                <a:cs typeface="Arial"/>
                <a:sym typeface="Arial"/>
              </a:rPr>
              <a:t> effectively</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400" b="1" i="0" u="none" strike="noStrike" cap="none" dirty="0">
                <a:solidFill>
                  <a:srgbClr val="000000"/>
                </a:solidFill>
                <a:latin typeface="Arial"/>
                <a:ea typeface="Arial"/>
                <a:cs typeface="Arial"/>
                <a:sym typeface="Arial"/>
              </a:rPr>
              <a:t>Induction</a:t>
            </a:r>
            <a:r>
              <a:rPr lang="en-US" sz="1600" b="1" i="0" u="none" strike="noStrike" cap="none" dirty="0">
                <a:solidFill>
                  <a:srgbClr val="000000"/>
                </a:solidFill>
                <a:latin typeface="Arial"/>
                <a:ea typeface="Arial"/>
                <a:cs typeface="Arial"/>
                <a:sym typeface="Arial"/>
              </a:rPr>
              <a:t> </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Before a new employee starts work you need to check that all of your induction processes are accessible. It is also good practice to contact the new employee prior to them taking up post to check whether they require any workplace adjustments, this will enable the employee (or line manager) to make arrangements to have these in place from day one.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On the first day it is a good idea to have a discussion with the employee to establish whether any further adjustments are required and use the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Workplace Adjustment Passport</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to record this discussion.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FF0000"/>
              </a:buClr>
              <a:buSzPts val="1200"/>
              <a:buFont typeface="Arial"/>
              <a:buNone/>
            </a:pPr>
            <a:endParaRPr sz="1400" b="0" i="0" u="none" strike="noStrike" cap="none" dirty="0">
              <a:solidFill>
                <a:srgbClr val="000000"/>
              </a:solidFill>
              <a:latin typeface="Arial"/>
              <a:ea typeface="Arial"/>
              <a:cs typeface="Arial"/>
              <a:sym typeface="Arial"/>
            </a:endParaRPr>
          </a:p>
        </p:txBody>
      </p:sp>
      <p:pic>
        <p:nvPicPr>
          <p:cNvPr id="311" name="Google Shape;311;p23" descr="Image of the key stages of the Employee Lifecycle starting with Attraction, arrow to Recruitment, arrow to, Onboarding, arrow to, Development, arrow to, Performance, arrow to, Retention, arrow to Exit, end of lifecycle  "/>
          <p:cNvPicPr preferRelativeResize="0"/>
          <p:nvPr/>
        </p:nvPicPr>
        <p:blipFill rotWithShape="1">
          <a:blip r:embed="rId5">
            <a:alphaModFix/>
          </a:blip>
          <a:srcRect/>
          <a:stretch/>
        </p:blipFill>
        <p:spPr>
          <a:xfrm>
            <a:off x="5029200" y="1080550"/>
            <a:ext cx="3972700" cy="4049733"/>
          </a:xfrm>
          <a:prstGeom prst="rect">
            <a:avLst/>
          </a:prstGeom>
          <a:noFill/>
          <a:ln>
            <a:noFill/>
          </a:ln>
        </p:spPr>
      </p:pic>
      <p:sp>
        <p:nvSpPr>
          <p:cNvPr id="310" name="Google Shape;310;p2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13</a:t>
            </a:fld>
            <a:endParaRPr>
              <a:solidFill>
                <a:srgbClr val="78256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86fbfca5de_0_326"/>
          <p:cNvSpPr txBox="1">
            <a:spLocks noGrp="1"/>
          </p:cNvSpPr>
          <p:nvPr>
            <p:ph type="title"/>
          </p:nvPr>
        </p:nvSpPr>
        <p:spPr>
          <a:xfrm>
            <a:off x="1498200" y="321425"/>
            <a:ext cx="7380600" cy="618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Employee Lifecycle (2)</a:t>
            </a:r>
            <a:endParaRPr sz="1800" b="0" i="0" u="none" strike="noStrike" cap="none" dirty="0">
              <a:solidFill>
                <a:srgbClr val="78256F"/>
              </a:solidFill>
              <a:latin typeface="Arial"/>
              <a:ea typeface="Arial"/>
              <a:cs typeface="Arial"/>
              <a:sym typeface="Arial"/>
            </a:endParaRPr>
          </a:p>
        </p:txBody>
      </p:sp>
      <p:sp>
        <p:nvSpPr>
          <p:cNvPr id="318" name="Google Shape;318;g286fbfca5de_0_326"/>
          <p:cNvSpPr txBox="1"/>
          <p:nvPr/>
        </p:nvSpPr>
        <p:spPr>
          <a:xfrm>
            <a:off x="1346200" y="1019465"/>
            <a:ext cx="5054700" cy="56476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Performance </a:t>
            </a: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Management</a:t>
            </a:r>
            <a:r>
              <a:rPr lang="en-US" sz="1400" b="1"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Everyone will have changes in their performance levels and this could be for a number of reasons. The manager is responsible for asking, and employee responsible for raising, if the drop in performance is likely to be linked to disability or health related issues.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rPr>
              <a:t>In these cases, it may be appropriate to refer the employee to the Occupational Health Service (OHS). Advice from the OHS may be useful in helping to understand how the employee’s health may impact on their performance and what reasonable adjustments might help mitigate its effects.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Line Managers should take into account any workplace adjustments when setting objectives or changing targets</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 Workplace adjustments help to </a:t>
            </a:r>
            <a:r>
              <a:rPr lang="en-US" sz="1200" b="0" i="0" u="none" strike="noStrike" cap="none" dirty="0">
                <a:solidFill>
                  <a:schemeClr val="dk1"/>
                </a:solidFill>
                <a:latin typeface="Arial"/>
                <a:ea typeface="Arial"/>
                <a:cs typeface="Arial"/>
                <a:sym typeface="Arial"/>
              </a:rPr>
              <a:t>ensure performance is assessed fairly.</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Line managers should always refer to their own department’s guidance to manage this.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400" b="1" i="0" u="none" strike="noStrike" cap="none" dirty="0">
                <a:solidFill>
                  <a:schemeClr val="dk1"/>
                </a:solidFill>
                <a:latin typeface="Arial"/>
                <a:ea typeface="Arial"/>
                <a:cs typeface="Arial"/>
                <a:sym typeface="Arial"/>
              </a:rPr>
              <a:t>Attendance Management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As a line manager you should:</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focus on acting early and being proactive about addressing health issues which may affect attendance</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work with your employee to remove barriers to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work</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check that you understand how your department's attendance management policy works alongside the workplace adjustment policy.</a:t>
            </a:r>
            <a:endParaRPr sz="1200" b="0" i="0" u="none" strike="noStrike" cap="none" dirty="0">
              <a:solidFill>
                <a:schemeClr val="dk1"/>
              </a:solidFill>
              <a:latin typeface="Arial"/>
              <a:ea typeface="Arial"/>
              <a:cs typeface="Arial"/>
              <a:sym typeface="Arial"/>
            </a:endParaRPr>
          </a:p>
        </p:txBody>
      </p:sp>
      <p:sp>
        <p:nvSpPr>
          <p:cNvPr id="319" name="Google Shape;319;g286fbfca5de_0_326"/>
          <p:cNvSpPr txBox="1"/>
          <p:nvPr/>
        </p:nvSpPr>
        <p:spPr>
          <a:xfrm>
            <a:off x="6400900" y="1257300"/>
            <a:ext cx="2601000" cy="2586000"/>
          </a:xfrm>
          <a:prstGeom prst="rect">
            <a:avLst/>
          </a:prstGeom>
          <a:solidFill>
            <a:srgbClr val="78256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Top tip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Employees with a disability or long-term health condition can experience changes in their condition. Such changes might manifest in relation to attendance, </a:t>
            </a:r>
            <a:r>
              <a:rPr lang="en-US" sz="1200" b="0" i="0" u="none" strike="noStrike" cap="none" dirty="0" err="1">
                <a:solidFill>
                  <a:schemeClr val="lt1"/>
                </a:solidFill>
                <a:latin typeface="Arial"/>
                <a:ea typeface="Arial"/>
                <a:cs typeface="Arial"/>
                <a:sym typeface="Arial"/>
              </a:rPr>
              <a:t>behaviour</a:t>
            </a:r>
            <a:r>
              <a:rPr lang="en-US" sz="1200" b="0" i="0" u="none" strike="noStrike" cap="none" dirty="0">
                <a:solidFill>
                  <a:schemeClr val="lt1"/>
                </a:solidFill>
                <a:latin typeface="Arial"/>
                <a:ea typeface="Arial"/>
                <a:cs typeface="Arial"/>
                <a:sym typeface="Arial"/>
              </a:rPr>
              <a:t> or conduct.</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Before taking action to manage poor performance you need to consider if a workplace adjustment could support them to improve their performance. </a:t>
            </a:r>
            <a:endParaRPr sz="1400" b="0" i="0" u="none" strike="noStrike" cap="none" dirty="0">
              <a:solidFill>
                <a:schemeClr val="lt1"/>
              </a:solidFill>
              <a:latin typeface="Arial"/>
              <a:ea typeface="Arial"/>
              <a:cs typeface="Arial"/>
              <a:sym typeface="Arial"/>
            </a:endParaRPr>
          </a:p>
        </p:txBody>
      </p:sp>
      <p:sp>
        <p:nvSpPr>
          <p:cNvPr id="320" name="Google Shape;320;g286fbfca5de_0_32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14</a:t>
            </a:fld>
            <a:endParaRPr>
              <a:solidFill>
                <a:srgbClr val="78256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7"/>
          <p:cNvSpPr txBox="1">
            <a:spLocks noGrp="1"/>
          </p:cNvSpPr>
          <p:nvPr>
            <p:ph type="title"/>
          </p:nvPr>
        </p:nvSpPr>
        <p:spPr>
          <a:xfrm>
            <a:off x="1541462" y="463575"/>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Review Route</a:t>
            </a:r>
            <a:endParaRPr sz="1800" b="0" i="0" u="none" strike="noStrike" cap="none" dirty="0">
              <a:solidFill>
                <a:srgbClr val="78256F"/>
              </a:solidFill>
              <a:latin typeface="Arial"/>
              <a:ea typeface="Arial"/>
              <a:cs typeface="Arial"/>
              <a:sym typeface="Arial"/>
            </a:endParaRPr>
          </a:p>
        </p:txBody>
      </p:sp>
      <p:sp>
        <p:nvSpPr>
          <p:cNvPr id="326" name="Google Shape;326;p17"/>
          <p:cNvSpPr txBox="1">
            <a:spLocks noGrp="1"/>
          </p:cNvSpPr>
          <p:nvPr>
            <p:ph type="body" idx="1"/>
          </p:nvPr>
        </p:nvSpPr>
        <p:spPr>
          <a:xfrm>
            <a:off x="1347300" y="1257300"/>
            <a:ext cx="50535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chemeClr val="dk1"/>
              </a:buClr>
              <a:buSzPts val="1200"/>
              <a:buFont typeface="Arial"/>
              <a:buNone/>
            </a:pP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Civil </a:t>
            </a:r>
            <a:r>
              <a:rPr lang="en-US" sz="1400" b="1" i="0" u="none" strike="noStrike" cap="none" dirty="0">
                <a:solidFill>
                  <a:schemeClr val="dk1"/>
                </a:solidFill>
                <a:latin typeface="Arial"/>
                <a:ea typeface="Arial"/>
                <a:cs typeface="Arial"/>
                <a:sym typeface="Arial"/>
              </a:rPr>
              <a:t>Service </a:t>
            </a: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Review</a:t>
            </a: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 Route</a:t>
            </a:r>
            <a:endParaRPr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endParaRPr>
          </a:p>
          <a:p>
            <a:pPr marL="0" marR="0" lvl="0" indent="0" algn="l" rtl="0">
              <a:lnSpc>
                <a:spcPct val="100000"/>
              </a:lnSpc>
              <a:spcBef>
                <a:spcPts val="100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Civil Service Workplace Adjustments Service offers a review route to employees and their line managers, who are experiencing difficulties or significant delays putting workplace adjustments in place.</a:t>
            </a:r>
            <a:endParaRPr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CS Review Route does not impact existing departmental procedures and should only be used in exceptional circumstances where internal procedures have been exhausted and independent advice is required to progress an adjustment request.</a:t>
            </a:r>
            <a:endParaRPr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Before contacting the review route, please ensure you have sought advice from your departmental Workplace Adjustment team. </a:t>
            </a:r>
            <a:endParaRPr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Please note: If you are progressing through formal procedures such as a grievance, regarding issues related to the case, these procedures should be concluded before the case is appropriate for the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Review Route.</a:t>
            </a:r>
            <a:endParaRPr sz="1200" b="0" i="0" u="none" strike="noStrike" cap="none" dirty="0">
              <a:solidFill>
                <a:schemeClr val="dk1"/>
              </a:solidFill>
              <a:latin typeface="Arial"/>
              <a:ea typeface="Arial"/>
              <a:cs typeface="Arial"/>
              <a:sym typeface="Arial"/>
            </a:endParaRPr>
          </a:p>
        </p:txBody>
      </p:sp>
      <p:sp>
        <p:nvSpPr>
          <p:cNvPr id="328" name="Google Shape;328;p17"/>
          <p:cNvSpPr txBox="1"/>
          <p:nvPr/>
        </p:nvSpPr>
        <p:spPr>
          <a:xfrm>
            <a:off x="6400900" y="1083925"/>
            <a:ext cx="2601000" cy="2001000"/>
          </a:xfrm>
          <a:prstGeom prst="rect">
            <a:avLst/>
          </a:prstGeom>
          <a:solidFill>
            <a:srgbClr val="78256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Top tip</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if you wish to go down the review route contact us at: </a:t>
            </a:r>
            <a:r>
              <a:rPr lang="en-US" sz="1200" b="0" i="0" u="sng" strike="noStrike" cap="none"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cswas.enquiries@cabinetoffice.gov.uk</a:t>
            </a:r>
            <a:endParaRPr sz="1200" b="0" i="0" u="none" strike="noStrike" cap="none" dirty="0">
              <a:solidFill>
                <a:schemeClr val="bg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with a subject line clearly stating in the subject line that you are asking for the Review Route</a:t>
            </a:r>
            <a:endParaRPr sz="1200" b="0" i="0" u="none" strike="noStrike" cap="none" dirty="0">
              <a:solidFill>
                <a:schemeClr val="lt1"/>
              </a:solidFill>
              <a:latin typeface="Arial"/>
              <a:ea typeface="Arial"/>
              <a:cs typeface="Arial"/>
              <a:sym typeface="Arial"/>
            </a:endParaRPr>
          </a:p>
        </p:txBody>
      </p:sp>
      <p:sp>
        <p:nvSpPr>
          <p:cNvPr id="327" name="Google Shape;327;p17"/>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15</a:t>
            </a:fld>
            <a:endParaRPr>
              <a:solidFill>
                <a:srgbClr val="78256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title"/>
          </p:nvPr>
        </p:nvSpPr>
        <p:spPr>
          <a:xfrm>
            <a:off x="1498237" y="562350"/>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Further support</a:t>
            </a:r>
            <a:endParaRPr sz="2200" b="1" i="0" u="none" strike="noStrike" cap="none" dirty="0">
              <a:solidFill>
                <a:srgbClr val="78256F"/>
              </a:solidFill>
              <a:latin typeface="Arial"/>
              <a:ea typeface="Arial"/>
              <a:cs typeface="Arial"/>
              <a:sym typeface="Arial"/>
            </a:endParaRPr>
          </a:p>
          <a:p>
            <a:pPr marL="0" marR="0" lvl="0" indent="0" algn="l" rtl="0">
              <a:lnSpc>
                <a:spcPct val="100000"/>
              </a:lnSpc>
              <a:spcBef>
                <a:spcPts val="0"/>
              </a:spcBef>
              <a:spcAft>
                <a:spcPts val="0"/>
              </a:spcAft>
              <a:buClr>
                <a:srgbClr val="AF292E"/>
              </a:buClr>
              <a:buSzPts val="1800"/>
              <a:buFont typeface="Arial"/>
              <a:buNone/>
            </a:pPr>
            <a:endParaRPr sz="2200" b="1" i="0" u="none" strike="noStrike" cap="none" dirty="0">
              <a:solidFill>
                <a:srgbClr val="78256F"/>
              </a:solidFill>
              <a:latin typeface="Arial"/>
              <a:ea typeface="Arial"/>
              <a:cs typeface="Arial"/>
              <a:sym typeface="Arial"/>
            </a:endParaRPr>
          </a:p>
        </p:txBody>
      </p:sp>
      <p:sp>
        <p:nvSpPr>
          <p:cNvPr id="342" name="Google Shape;342;p25"/>
          <p:cNvSpPr txBox="1">
            <a:spLocks noGrp="1"/>
          </p:cNvSpPr>
          <p:nvPr>
            <p:ph type="body" idx="1"/>
          </p:nvPr>
        </p:nvSpPr>
        <p:spPr>
          <a:xfrm>
            <a:off x="1347300" y="1257300"/>
            <a:ext cx="76545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600" b="1" i="0" u="none" strike="noStrike" cap="none" dirty="0">
                <a:solidFill>
                  <a:schemeClr val="dk1"/>
                </a:solidFill>
                <a:latin typeface="Arial"/>
                <a:ea typeface="Arial"/>
                <a:cs typeface="Arial"/>
                <a:sym typeface="Arial"/>
              </a:rPr>
              <a:t>General Support </a:t>
            </a: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3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You should refer to your departments workplace adjustment policy and processes when considering requests from employees. You can also seek advice and support from your local HR team</a:t>
            </a:r>
            <a:r>
              <a:rPr lang="en-US" sz="1300" b="0" i="0" u="none" strike="noStrike" cap="none" dirty="0">
                <a:solidFill>
                  <a:schemeClr val="dk1"/>
                </a:solidFill>
                <a:latin typeface="Arial"/>
                <a:ea typeface="Arial"/>
                <a:cs typeface="Arial"/>
                <a:sym typeface="Arial"/>
              </a:rPr>
              <a:t>,</a:t>
            </a:r>
            <a:r>
              <a:rPr lang="en-US" sz="1300" b="0" i="0" u="none" strike="noStrike" cap="none" dirty="0">
                <a:solidFill>
                  <a:srgbClr val="000000"/>
                </a:solidFill>
                <a:latin typeface="Arial"/>
                <a:ea typeface="Arial"/>
                <a:cs typeface="Arial"/>
                <a:sym typeface="Arial"/>
              </a:rPr>
              <a:t> Occupational </a:t>
            </a:r>
            <a:r>
              <a:rPr lang="en-US" sz="13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Health</a:t>
            </a:r>
            <a:r>
              <a:rPr lang="en-US" sz="1300" b="0" i="0" u="none" strike="noStrike" cap="none" dirty="0">
                <a:solidFill>
                  <a:srgbClr val="000000"/>
                </a:solidFill>
                <a:latin typeface="Arial"/>
                <a:ea typeface="Arial"/>
                <a:cs typeface="Arial"/>
                <a:sym typeface="Arial"/>
              </a:rPr>
              <a:t> </a:t>
            </a:r>
            <a:r>
              <a:rPr lang="en-US" sz="1300" dirty="0"/>
              <a:t>and</a:t>
            </a:r>
            <a:r>
              <a:rPr lang="en-US" sz="1300" b="0" i="0" u="none" strike="noStrike" cap="none" dirty="0">
                <a:solidFill>
                  <a:srgbClr val="000000"/>
                </a:solidFill>
                <a:latin typeface="Arial"/>
                <a:ea typeface="Arial"/>
                <a:cs typeface="Arial"/>
                <a:sym typeface="Arial"/>
              </a:rPr>
              <a:t> Employee Assistance Provider, and departmental or cross-government employee network groups. </a:t>
            </a:r>
            <a:endParaRPr sz="1300" b="0" i="0" u="none" strike="noStrike" cap="none" dirty="0">
              <a:solidFill>
                <a:srgbClr val="FF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600" b="1" i="0" u="none" strike="noStrike" cap="none" dirty="0">
                <a:solidFill>
                  <a:schemeClr val="dk1"/>
                </a:solidFill>
                <a:latin typeface="Arial"/>
                <a:ea typeface="Arial"/>
                <a:cs typeface="Arial"/>
                <a:sym typeface="Arial"/>
              </a:rPr>
              <a:t>Expert guidance</a:t>
            </a: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300" b="0" i="0" u="none" strike="noStrike" cap="none" dirty="0">
                <a:solidFill>
                  <a:schemeClr val="dk1"/>
                </a:solidFill>
                <a:latin typeface="Arial"/>
                <a:ea typeface="Arial"/>
                <a:cs typeface="Arial"/>
                <a:sym typeface="Arial"/>
              </a:rPr>
              <a:t>For further advice on very </a:t>
            </a:r>
            <a:r>
              <a:rPr lang="en-US" sz="13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complex</a:t>
            </a:r>
            <a:r>
              <a:rPr lang="en-US" sz="1300" b="0" i="0" u="none" strike="noStrike" cap="none" dirty="0">
                <a:solidFill>
                  <a:schemeClr val="dk1"/>
                </a:solidFill>
                <a:latin typeface="Arial"/>
                <a:ea typeface="Arial"/>
                <a:cs typeface="Arial"/>
                <a:sym typeface="Arial"/>
              </a:rPr>
              <a:t> cases, support is available from the Civil Service Workplace Adjustment Service at </a:t>
            </a:r>
            <a:r>
              <a:rPr lang="en-US" sz="13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cswas.enquiries@cabinetoffice.gov.uk</a:t>
            </a:r>
            <a:endParaRPr sz="13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300" b="0" i="0" u="none" strike="noStrike" cap="none" dirty="0">
                <a:solidFill>
                  <a:schemeClr val="dk1"/>
                </a:solidFill>
                <a:latin typeface="Arial"/>
                <a:ea typeface="Arial"/>
                <a:cs typeface="Arial"/>
                <a:sym typeface="Arial"/>
              </a:rPr>
              <a:t>Your employee can also seek advice from their Trade Union.</a:t>
            </a:r>
          </a:p>
          <a:p>
            <a:pPr marL="0" marR="0" lvl="0" indent="0" algn="l" rtl="0">
              <a:lnSpc>
                <a:spcPct val="100000"/>
              </a:lnSpc>
              <a:spcBef>
                <a:spcPts val="1200"/>
              </a:spcBef>
              <a:spcAft>
                <a:spcPts val="0"/>
              </a:spcAft>
              <a:buClr>
                <a:schemeClr val="dk1"/>
              </a:buClr>
              <a:buSzPts val="12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FF0000"/>
              </a:buClr>
              <a:buSzPts val="1200"/>
              <a:buFont typeface="Arial"/>
              <a:buNone/>
            </a:pPr>
            <a:endParaRPr sz="1300" b="0" i="0" u="none" strike="noStrike" cap="none" dirty="0">
              <a:solidFill>
                <a:srgbClr val="000000"/>
              </a:solidFill>
              <a:latin typeface="Arial"/>
              <a:ea typeface="Arial"/>
              <a:cs typeface="Arial"/>
              <a:sym typeface="Arial"/>
            </a:endParaRPr>
          </a:p>
        </p:txBody>
      </p:sp>
      <p:sp>
        <p:nvSpPr>
          <p:cNvPr id="343" name="Google Shape;343;p2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16</a:t>
            </a:fld>
            <a:endParaRPr>
              <a:solidFill>
                <a:srgbClr val="78256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3"/>
          <p:cNvSpPr txBox="1">
            <a:spLocks noGrp="1"/>
          </p:cNvSpPr>
          <p:nvPr>
            <p:ph type="title"/>
          </p:nvPr>
        </p:nvSpPr>
        <p:spPr>
          <a:xfrm>
            <a:off x="1597137" y="535725"/>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Useful </a:t>
            </a:r>
            <a:r>
              <a:rPr lang="en-US" sz="2200" b="1" i="0" u="none" strike="noStrike" cap="none" dirty="0">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resources</a:t>
            </a:r>
            <a:br>
              <a:rPr lang="en-US" sz="2200" b="1" i="0" u="none" strike="noStrike" cap="none" dirty="0">
                <a:solidFill>
                  <a:srgbClr val="78256F"/>
                </a:solidFill>
                <a:latin typeface="Arial"/>
                <a:ea typeface="Arial"/>
                <a:cs typeface="Arial"/>
                <a:sym typeface="Arial"/>
              </a:rPr>
            </a:br>
            <a:endParaRPr sz="1800" b="0" i="0" u="none" strike="noStrike" cap="none" dirty="0">
              <a:solidFill>
                <a:srgbClr val="78256F"/>
              </a:solidFill>
              <a:latin typeface="Arial"/>
              <a:ea typeface="Arial"/>
              <a:cs typeface="Arial"/>
              <a:sym typeface="Arial"/>
            </a:endParaRPr>
          </a:p>
        </p:txBody>
      </p:sp>
      <p:sp>
        <p:nvSpPr>
          <p:cNvPr id="349" name="Google Shape;349;p33"/>
          <p:cNvSpPr txBox="1">
            <a:spLocks noGrp="1"/>
          </p:cNvSpPr>
          <p:nvPr>
            <p:ph type="body" idx="1"/>
          </p:nvPr>
        </p:nvSpPr>
        <p:spPr>
          <a:xfrm>
            <a:off x="1597137" y="1106175"/>
            <a:ext cx="4803763" cy="331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The following external websites provide information which may also be useful:</a:t>
            </a: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The Charity for Civil Servants: Workplace Adjustments</a:t>
            </a:r>
            <a:r>
              <a:rPr lang="en-US" sz="1200" b="1" i="0" u="none" strike="noStrike" cap="none" dirty="0">
                <a:solidFill>
                  <a:srgbClr val="7030A0"/>
                </a:solidFill>
                <a:latin typeface="Arial"/>
                <a:ea typeface="Arial"/>
                <a:cs typeface="Arial"/>
                <a:sym typeface="Arial"/>
              </a:rPr>
              <a:t> </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AbilityNet</a:t>
            </a:r>
            <a:r>
              <a:rPr lang="en-US" sz="1200" b="1" i="0" u="none" strike="noStrike" cap="none" dirty="0">
                <a:solidFill>
                  <a:srgbClr val="7030A0"/>
                </a:solidFill>
                <a:latin typeface="Arial"/>
                <a:ea typeface="Arial"/>
                <a:cs typeface="Arial"/>
                <a:sym typeface="Arial"/>
              </a:rPr>
              <a:t>  </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5">
                  <a:extLst>
                    <a:ext uri="{A12FA001-AC4F-418D-AE19-62706E023703}">
                      <ahyp:hlinkClr xmlns:ahyp="http://schemas.microsoft.com/office/drawing/2018/hyperlinkcolor" val="tx"/>
                    </a:ext>
                  </a:extLst>
                </a:hlinkClick>
              </a:rPr>
              <a:t>Business Disability Forum</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6">
                  <a:extLst>
                    <a:ext uri="{A12FA001-AC4F-418D-AE19-62706E023703}">
                      <ahyp:hlinkClr xmlns:ahyp="http://schemas.microsoft.com/office/drawing/2018/hyperlinkcolor" val="tx"/>
                    </a:ext>
                  </a:extLst>
                </a:hlinkClick>
              </a:rPr>
              <a:t>Centre of Accessible Environments</a:t>
            </a:r>
            <a:r>
              <a:rPr lang="en-US" sz="1200" b="1" i="0" u="none" strike="noStrike" cap="none" dirty="0">
                <a:solidFill>
                  <a:srgbClr val="7030A0"/>
                </a:solidFill>
                <a:latin typeface="Arial"/>
                <a:ea typeface="Arial"/>
                <a:cs typeface="Arial"/>
                <a:sym typeface="Arial"/>
              </a:rPr>
              <a:t> </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7">
                  <a:extLst>
                    <a:ext uri="{A12FA001-AC4F-418D-AE19-62706E023703}">
                      <ahyp:hlinkClr xmlns:ahyp="http://schemas.microsoft.com/office/drawing/2018/hyperlinkcolor" val="tx"/>
                    </a:ext>
                  </a:extLst>
                </a:hlinkClick>
              </a:rPr>
              <a:t>Disability Confident</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8">
                  <a:extLst>
                    <a:ext uri="{A12FA001-AC4F-418D-AE19-62706E023703}">
                      <ahyp:hlinkClr xmlns:ahyp="http://schemas.microsoft.com/office/drawing/2018/hyperlinkcolor" val="tx"/>
                    </a:ext>
                  </a:extLst>
                </a:hlinkClick>
              </a:rPr>
              <a:t>Equality and Human Rights Commission</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9">
                  <a:extLst>
                    <a:ext uri="{A12FA001-AC4F-418D-AE19-62706E023703}">
                      <ahyp:hlinkClr xmlns:ahyp="http://schemas.microsoft.com/office/drawing/2018/hyperlinkcolor" val="tx"/>
                    </a:ext>
                  </a:extLst>
                </a:hlinkClick>
              </a:rPr>
              <a:t>Government Equalities Office</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10">
                  <a:extLst>
                    <a:ext uri="{A12FA001-AC4F-418D-AE19-62706E023703}">
                      <ahyp:hlinkClr xmlns:ahyp="http://schemas.microsoft.com/office/drawing/2018/hyperlinkcolor" val="tx"/>
                    </a:ext>
                  </a:extLst>
                </a:hlinkClick>
              </a:rPr>
              <a:t>Mindful Employer</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dirty="0">
                <a:solidFill>
                  <a:srgbClr val="7030A0"/>
                </a:solidFill>
                <a:latin typeface="Arial"/>
                <a:ea typeface="Arial"/>
                <a:cs typeface="Arial"/>
                <a:sym typeface="Arial"/>
                <a:hlinkClick r:id="rId11">
                  <a:extLst>
                    <a:ext uri="{A12FA001-AC4F-418D-AE19-62706E023703}">
                      <ahyp:hlinkClr xmlns:ahyp="http://schemas.microsoft.com/office/drawing/2018/hyperlinkcolor" val="tx"/>
                    </a:ext>
                  </a:extLst>
                </a:hlinkClick>
              </a:rPr>
              <a:t>Remploy: Disability Guide</a:t>
            </a:r>
            <a:r>
              <a:rPr lang="en-US" sz="1200" b="1"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s</a:t>
            </a:r>
            <a:endParaRPr sz="1200" b="1" i="0" u="none" strike="noStrike" cap="none" dirty="0">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350" name="Google Shape;350;p33"/>
          <p:cNvSpPr txBox="1">
            <a:spLocks noGrp="1"/>
          </p:cNvSpPr>
          <p:nvPr>
            <p:ph type="body" idx="2"/>
          </p:nvPr>
        </p:nvSpPr>
        <p:spPr>
          <a:xfrm>
            <a:off x="6400900" y="1106175"/>
            <a:ext cx="2601000" cy="511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Learning and Supporting Products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If you wish to learn more about workplace adjustments, our suite of guidance products are available on Civil Service Learning:</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2">
                  <a:extLst>
                    <a:ext uri="{A12FA001-AC4F-418D-AE19-62706E023703}">
                      <ahyp:hlinkClr xmlns:ahyp="http://schemas.microsoft.com/office/drawing/2018/hyperlinkcolor" val="tx"/>
                    </a:ext>
                  </a:extLst>
                </a:hlinkClick>
              </a:rPr>
              <a:t>Why diversity and inclusion matters</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3">
                  <a:extLst>
                    <a:ext uri="{A12FA001-AC4F-418D-AE19-62706E023703}">
                      <ahyp:hlinkClr xmlns:ahyp="http://schemas.microsoft.com/office/drawing/2018/hyperlinkcolor" val="tx"/>
                    </a:ext>
                  </a:extLst>
                </a:hlinkClick>
              </a:rPr>
              <a:t>Wellbeing and Resilience</a:t>
            </a:r>
            <a:endParaRPr sz="1200" b="0" i="0" u="none" strike="noStrike" cap="none" dirty="0">
              <a:solidFill>
                <a:srgbClr val="7030A0"/>
              </a:solidFill>
              <a:latin typeface="Arial"/>
              <a:ea typeface="Arial"/>
              <a:cs typeface="Arial"/>
              <a:sym typeface="Arial"/>
            </a:endParaRPr>
          </a:p>
          <a:p>
            <a:pPr marL="0" marR="0" lvl="0" indent="0" algn="l" rtl="0">
              <a:lnSpc>
                <a:spcPct val="131579"/>
              </a:lnSpc>
              <a:spcBef>
                <a:spcPts val="1000"/>
              </a:spcBef>
              <a:spcAft>
                <a:spcPts val="0"/>
              </a:spcAft>
              <a:buClr>
                <a:schemeClr val="dk1"/>
              </a:buClr>
              <a:buSzPts val="1100"/>
              <a:buFont typeface="Arial"/>
              <a:buNone/>
            </a:pPr>
            <a:r>
              <a:rPr lang="en-US" sz="1200" b="0" i="0" u="sng" strike="noStrike" cap="none" dirty="0">
                <a:solidFill>
                  <a:srgbClr val="7030A0"/>
                </a:solidFill>
                <a:highlight>
                  <a:srgbClr val="FFFFFF"/>
                </a:highlight>
                <a:latin typeface="Arial"/>
                <a:ea typeface="Arial"/>
                <a:cs typeface="Arial"/>
                <a:sym typeface="Arial"/>
                <a:hlinkClick r:id="rId14">
                  <a:extLst>
                    <a:ext uri="{A12FA001-AC4F-418D-AE19-62706E023703}">
                      <ahyp:hlinkClr xmlns:ahyp="http://schemas.microsoft.com/office/drawing/2018/hyperlinkcolor" val="tx"/>
                    </a:ext>
                  </a:extLst>
                </a:hlinkClick>
              </a:rPr>
              <a:t>The POWER of the workplace adjustments passport</a:t>
            </a:r>
            <a:endParaRPr sz="1200" b="0" i="0" u="none" strike="noStrike" cap="none" dirty="0">
              <a:solidFill>
                <a:srgbClr val="7030A0"/>
              </a:solidFill>
              <a:latin typeface="Arial"/>
              <a:ea typeface="Arial"/>
              <a:cs typeface="Arial"/>
              <a:sym typeface="Arial"/>
            </a:endParaRPr>
          </a:p>
          <a:p>
            <a:pPr marL="0" marR="0" lvl="0" indent="0" algn="l" rtl="0">
              <a:lnSpc>
                <a:spcPct val="131579"/>
              </a:lnSpc>
              <a:spcBef>
                <a:spcPts val="1000"/>
              </a:spcBef>
              <a:spcAft>
                <a:spcPts val="0"/>
              </a:spcAft>
              <a:buClr>
                <a:schemeClr val="dk1"/>
              </a:buClr>
              <a:buSzPts val="1100"/>
              <a:buFont typeface="Arial"/>
              <a:buNone/>
            </a:pPr>
            <a:r>
              <a:rPr lang="en-US" sz="1200" b="0" i="0" u="sng" strike="noStrike" cap="none" dirty="0">
                <a:solidFill>
                  <a:srgbClr val="7030A0"/>
                </a:solidFill>
                <a:latin typeface="Arial"/>
                <a:ea typeface="Arial"/>
                <a:cs typeface="Arial"/>
                <a:sym typeface="Arial"/>
                <a:hlinkClick r:id="rId15">
                  <a:extLst>
                    <a:ext uri="{A12FA001-AC4F-418D-AE19-62706E023703}">
                      <ahyp:hlinkClr xmlns:ahyp="http://schemas.microsoft.com/office/drawing/2018/hyperlinkcolor" val="tx"/>
                    </a:ext>
                  </a:extLst>
                </a:hlinkClick>
              </a:rPr>
              <a:t>Workplace Adjustment Passport</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6">
                  <a:extLst>
                    <a:ext uri="{A12FA001-AC4F-418D-AE19-62706E023703}">
                      <ahyp:hlinkClr xmlns:ahyp="http://schemas.microsoft.com/office/drawing/2018/hyperlinkcolor" val="tx"/>
                    </a:ext>
                  </a:extLst>
                </a:hlinkClick>
              </a:rPr>
              <a:t>Pre-populated Workplace Adjustment Passport Examples</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7">
                  <a:extLst>
                    <a:ext uri="{A12FA001-AC4F-418D-AE19-62706E023703}">
                      <ahyp:hlinkClr xmlns:ahyp="http://schemas.microsoft.com/office/drawing/2018/hyperlinkcolor" val="tx"/>
                    </a:ext>
                  </a:extLst>
                </a:hlinkClick>
              </a:rPr>
              <a:t>Pre-populated Workplace Adjustment Passport - Menopause example</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8">
                  <a:extLst>
                    <a:ext uri="{A12FA001-AC4F-418D-AE19-62706E023703}">
                      <ahyp:hlinkClr xmlns:ahyp="http://schemas.microsoft.com/office/drawing/2018/hyperlinkcolor" val="tx"/>
                    </a:ext>
                  </a:extLst>
                </a:hlinkClick>
              </a:rPr>
              <a:t>List of Common Workplace Adjustments</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9">
                  <a:extLst>
                    <a:ext uri="{A12FA001-AC4F-418D-AE19-62706E023703}">
                      <ahyp:hlinkClr xmlns:ahyp="http://schemas.microsoft.com/office/drawing/2018/hyperlinkcolor" val="tx"/>
                    </a:ext>
                  </a:extLst>
                </a:hlinkClick>
              </a:rPr>
              <a:t>Workplace Adjustment Conversation Map</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1440"/>
              </a:spcBef>
              <a:spcAft>
                <a:spcPts val="0"/>
              </a:spcAft>
              <a:buClr>
                <a:schemeClr val="dk1"/>
              </a:buClr>
              <a:buSzPts val="1200"/>
              <a:buFont typeface="Arial"/>
              <a:buNone/>
            </a:pPr>
            <a:endParaRPr sz="1200" b="0" i="0" u="sng" strike="noStrike" cap="none" dirty="0">
              <a:solidFill>
                <a:srgbClr val="000000"/>
              </a:solidFill>
              <a:latin typeface="Arial"/>
              <a:ea typeface="Arial"/>
              <a:cs typeface="Arial"/>
              <a:sym typeface="Arial"/>
              <a:hlinkClick r:id="rId20">
                <a:extLst>
                  <a:ext uri="{A12FA001-AC4F-418D-AE19-62706E023703}">
                    <ahyp:hlinkClr xmlns:ahyp="http://schemas.microsoft.com/office/drawing/2018/hyperlinkcolor" val="tx"/>
                  </a:ext>
                </a:extLst>
              </a:hlinkClick>
            </a:endParaRPr>
          </a:p>
        </p:txBody>
      </p:sp>
      <p:sp>
        <p:nvSpPr>
          <p:cNvPr id="351" name="Google Shape;351;p3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17</a:t>
            </a:fld>
            <a:endParaRPr>
              <a:solidFill>
                <a:srgbClr val="78256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
          <p:cNvSpPr txBox="1">
            <a:spLocks noGrp="1"/>
          </p:cNvSpPr>
          <p:nvPr>
            <p:ph type="title"/>
          </p:nvPr>
        </p:nvSpPr>
        <p:spPr>
          <a:xfrm>
            <a:off x="1531212" y="587237"/>
            <a:ext cx="46800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400" b="1" i="0" u="none" strike="noStrike" cap="none" dirty="0">
                <a:solidFill>
                  <a:srgbClr val="78256F"/>
                </a:solidFill>
                <a:latin typeface="Arial"/>
                <a:ea typeface="Arial"/>
                <a:cs typeface="Arial"/>
                <a:sym typeface="Arial"/>
              </a:rPr>
              <a:t>Main menu</a:t>
            </a:r>
            <a:endParaRPr sz="2100" b="0" i="0" u="none" strike="noStrike" cap="none" dirty="0">
              <a:solidFill>
                <a:srgbClr val="78256F"/>
              </a:solidFill>
              <a:latin typeface="Arial"/>
              <a:ea typeface="Arial"/>
              <a:cs typeface="Arial"/>
              <a:sym typeface="Arial"/>
            </a:endParaRPr>
          </a:p>
        </p:txBody>
      </p:sp>
      <p:sp>
        <p:nvSpPr>
          <p:cNvPr id="202" name="Google Shape;202;p2"/>
          <p:cNvSpPr/>
          <p:nvPr/>
        </p:nvSpPr>
        <p:spPr>
          <a:xfrm>
            <a:off x="1447800" y="1257300"/>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lt1"/>
                </a:solidFill>
                <a:latin typeface="Arial"/>
                <a:ea typeface="Arial"/>
                <a:cs typeface="Arial"/>
                <a:sym typeface="Arial"/>
              </a:rPr>
              <a:t>Introduction: What is a Workplace Adjustment and why do we make them?</a:t>
            </a:r>
            <a:endParaRPr sz="1400" b="0" i="0" u="none" strike="noStrike" cap="none" dirty="0">
              <a:solidFill>
                <a:schemeClr val="lt1"/>
              </a:solidFill>
              <a:latin typeface="Arial"/>
              <a:ea typeface="Arial"/>
              <a:cs typeface="Arial"/>
              <a:sym typeface="Arial"/>
            </a:endParaRPr>
          </a:p>
        </p:txBody>
      </p:sp>
      <p:sp>
        <p:nvSpPr>
          <p:cNvPr id="204" name="Google Shape;204;p2"/>
          <p:cNvSpPr/>
          <p:nvPr/>
        </p:nvSpPr>
        <p:spPr>
          <a:xfrm>
            <a:off x="1433400" y="2234388"/>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Making a Workplace Adjustment</a:t>
            </a:r>
            <a:endParaRPr sz="1400" b="1" i="0" u="none" strike="noStrike" cap="none" dirty="0">
              <a:solidFill>
                <a:schemeClr val="lt1"/>
              </a:solidFill>
              <a:latin typeface="Arial"/>
              <a:ea typeface="Arial"/>
              <a:cs typeface="Arial"/>
              <a:sym typeface="Arial"/>
            </a:endParaRPr>
          </a:p>
        </p:txBody>
      </p:sp>
      <p:sp>
        <p:nvSpPr>
          <p:cNvPr id="205" name="Google Shape;205;p2"/>
          <p:cNvSpPr/>
          <p:nvPr/>
        </p:nvSpPr>
        <p:spPr>
          <a:xfrm>
            <a:off x="1447800" y="2731663"/>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Funding</a:t>
            </a:r>
            <a:endParaRPr sz="1400" b="0" i="0" u="none" strike="noStrike" cap="none">
              <a:solidFill>
                <a:schemeClr val="lt1"/>
              </a:solidFill>
              <a:latin typeface="Arial"/>
              <a:ea typeface="Arial"/>
              <a:cs typeface="Arial"/>
              <a:sym typeface="Arial"/>
            </a:endParaRPr>
          </a:p>
        </p:txBody>
      </p:sp>
      <p:sp>
        <p:nvSpPr>
          <p:cNvPr id="206" name="Google Shape;206;p2"/>
          <p:cNvSpPr/>
          <p:nvPr/>
        </p:nvSpPr>
        <p:spPr>
          <a:xfrm>
            <a:off x="1447800" y="3228949"/>
            <a:ext cx="6743700" cy="3573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Employee Lifecycle</a:t>
            </a:r>
            <a:endParaRPr sz="1400" b="0" i="0" u="none" strike="noStrike" cap="none">
              <a:solidFill>
                <a:schemeClr val="lt1"/>
              </a:solidFill>
              <a:latin typeface="Arial"/>
              <a:ea typeface="Arial"/>
              <a:cs typeface="Arial"/>
              <a:sym typeface="Arial"/>
            </a:endParaRPr>
          </a:p>
        </p:txBody>
      </p:sp>
      <p:sp>
        <p:nvSpPr>
          <p:cNvPr id="210" name="Google Shape;210;p2"/>
          <p:cNvSpPr/>
          <p:nvPr/>
        </p:nvSpPr>
        <p:spPr>
          <a:xfrm>
            <a:off x="1433400" y="3728025"/>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Review Route</a:t>
            </a:r>
            <a:endParaRPr sz="1400" b="1" i="0" u="none" strike="noStrike" cap="none">
              <a:solidFill>
                <a:schemeClr val="lt1"/>
              </a:solidFill>
              <a:latin typeface="Arial"/>
              <a:ea typeface="Arial"/>
              <a:cs typeface="Arial"/>
              <a:sym typeface="Arial"/>
            </a:endParaRPr>
          </a:p>
        </p:txBody>
      </p:sp>
      <p:sp>
        <p:nvSpPr>
          <p:cNvPr id="207" name="Google Shape;207;p2"/>
          <p:cNvSpPr/>
          <p:nvPr/>
        </p:nvSpPr>
        <p:spPr>
          <a:xfrm>
            <a:off x="1447800" y="4225312"/>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lt1"/>
                </a:solidFill>
                <a:latin typeface="Arial"/>
                <a:ea typeface="Arial"/>
                <a:cs typeface="Arial"/>
                <a:sym typeface="Arial"/>
              </a:rPr>
              <a:t>Further support</a:t>
            </a:r>
            <a:endParaRPr sz="1400" b="0" i="0" u="none" strike="noStrike" cap="none" dirty="0">
              <a:solidFill>
                <a:schemeClr val="lt1"/>
              </a:solidFill>
              <a:latin typeface="Arial"/>
              <a:ea typeface="Arial"/>
              <a:cs typeface="Arial"/>
              <a:sym typeface="Arial"/>
            </a:endParaRPr>
          </a:p>
        </p:txBody>
      </p:sp>
      <p:sp>
        <p:nvSpPr>
          <p:cNvPr id="209" name="Google Shape;209;p2"/>
          <p:cNvSpPr/>
          <p:nvPr/>
        </p:nvSpPr>
        <p:spPr>
          <a:xfrm>
            <a:off x="1447800" y="4722587"/>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Useful </a:t>
            </a:r>
            <a:r>
              <a:rPr lang="en-US" sz="140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Resources</a:t>
            </a:r>
            <a:endParaRPr sz="1400" b="0" i="0" u="none" strike="noStrike" cap="none">
              <a:solidFill>
                <a:schemeClr val="lt1"/>
              </a:solidFill>
              <a:latin typeface="Arial"/>
              <a:ea typeface="Arial"/>
              <a:cs typeface="Arial"/>
              <a:sym typeface="Arial"/>
            </a:endParaRPr>
          </a:p>
        </p:txBody>
      </p:sp>
      <p:sp>
        <p:nvSpPr>
          <p:cNvPr id="211" name="Google Shape;211;p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1300"/>
              <a:buNone/>
            </a:pPr>
            <a:fld id="{00000000-1234-1234-1234-123412341234}" type="slidenum">
              <a:rPr lang="en-US">
                <a:solidFill>
                  <a:srgbClr val="78256F"/>
                </a:solidFill>
              </a:rPr>
              <a:t>2</a:t>
            </a:fld>
            <a:endParaRPr>
              <a:solidFill>
                <a:srgbClr val="78256F"/>
              </a:solidFill>
            </a:endParaRPr>
          </a:p>
        </p:txBody>
      </p:sp>
      <p:sp>
        <p:nvSpPr>
          <p:cNvPr id="2" name="Google Shape;202;p2">
            <a:extLst>
              <a:ext uri="{FF2B5EF4-FFF2-40B4-BE49-F238E27FC236}">
                <a16:creationId xmlns:a16="http://schemas.microsoft.com/office/drawing/2014/main" id="{4EDB92E6-9C66-4FB9-E443-746166CBD573}"/>
              </a:ext>
              <a:ext uri="{C183D7F6-B498-43B3-948B-1728B52AA6E4}">
                <adec:decorative xmlns:adec="http://schemas.microsoft.com/office/drawing/2017/decorative" val="1"/>
              </a:ext>
            </a:extLst>
          </p:cNvPr>
          <p:cNvSpPr/>
          <p:nvPr/>
        </p:nvSpPr>
        <p:spPr>
          <a:xfrm>
            <a:off x="1447800" y="1722538"/>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chemeClr val="lt1"/>
                </a:solidFill>
                <a:latin typeface="Arial"/>
                <a:ea typeface="Arial"/>
                <a:cs typeface="Arial"/>
                <a:sym typeface="Arial"/>
              </a:rPr>
              <a:t>How will I know if a Workplace Adjustment is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
          <p:cNvSpPr txBox="1">
            <a:spLocks noGrp="1"/>
          </p:cNvSpPr>
          <p:nvPr>
            <p:ph type="title"/>
          </p:nvPr>
        </p:nvSpPr>
        <p:spPr>
          <a:xfrm>
            <a:off x="1532750" y="536700"/>
            <a:ext cx="7402500" cy="4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Introduction: What is a Workplace Adjustment and why do we make them?</a:t>
            </a:r>
            <a:endParaRPr sz="1800" b="0" i="0" u="none" strike="noStrike" cap="none" dirty="0">
              <a:solidFill>
                <a:srgbClr val="78256F"/>
              </a:solidFill>
              <a:latin typeface="Arial"/>
              <a:ea typeface="Arial"/>
              <a:cs typeface="Arial"/>
              <a:sym typeface="Arial"/>
            </a:endParaRPr>
          </a:p>
        </p:txBody>
      </p:sp>
      <p:sp>
        <p:nvSpPr>
          <p:cNvPr id="217" name="Google Shape;217;p3"/>
          <p:cNvSpPr txBox="1">
            <a:spLocks noGrp="1"/>
          </p:cNvSpPr>
          <p:nvPr>
            <p:ph type="body" idx="1"/>
          </p:nvPr>
        </p:nvSpPr>
        <p:spPr>
          <a:xfrm>
            <a:off x="1357825" y="1257300"/>
            <a:ext cx="76440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By law, all employers are required to make ‘reasonable adjustments’ for employees that have a health condition which is likely to meet the legal definition of a disability in accordance with the Equality Act 2010. However, as an inclusive employer the Civil Service provides adjustments and/or support to all employees who need help to remove workplace barrier(s) regardless of whether or not they meet the legal definition. So we use the term ‘Workplace Adjustment’ in communications, HR policies, guidance and products, rather than the term ‘Reasonable Adjustments’ to reflect this.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Workplace adjustments are used to remove barriers - or</a:t>
            </a: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US" sz="1400" b="0" i="0" u="none" strike="noStrike" cap="none" dirty="0">
                <a:solidFill>
                  <a:schemeClr val="dk1"/>
                </a:solidFill>
                <a:latin typeface="Arial"/>
                <a:ea typeface="Arial"/>
                <a:cs typeface="Arial"/>
                <a:sym typeface="Arial"/>
              </a:rPr>
              <a:t>disadvantages - for people with a disability, health condition or impairment, enabling them to develop and fulfill their potential. </a:t>
            </a: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This could be a change to a policy, working arrangement or providing equipment. </a:t>
            </a: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Many adjustments are simple, do not have a monetary cost attached, can be implemented quickly</a:t>
            </a: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and</a:t>
            </a: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don’t require physical change</a:t>
            </a:r>
            <a:r>
              <a:rPr lang="en-US"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to the working environment.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Line managers have a key role to play in promoting and implementing adjustments and this guide is intended to help line managers to support employees who need a workplace adjustment. As a line manager, you have a responsibility to make sure employees with a disability are treated fairly and have the same opportunities as everyone.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Employees may also use this document to find out more about workplace adjustments.</a:t>
            </a:r>
            <a:endParaRPr sz="1400" b="0" i="0" u="none" strike="noStrike" cap="none" dirty="0">
              <a:solidFill>
                <a:srgbClr val="000000"/>
              </a:solidFill>
              <a:latin typeface="Arial"/>
              <a:ea typeface="Arial"/>
              <a:cs typeface="Arial"/>
              <a:sym typeface="Arial"/>
            </a:endParaRPr>
          </a:p>
        </p:txBody>
      </p:sp>
      <p:sp>
        <p:nvSpPr>
          <p:cNvPr id="218" name="Google Shape;218;p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3</a:t>
            </a:fld>
            <a:endParaRPr>
              <a:solidFill>
                <a:srgbClr val="78256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1580646" y="466725"/>
            <a:ext cx="7140300" cy="4635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How will I know if a workplace adjustment is </a:t>
            </a:r>
            <a:r>
              <a:rPr lang="en-US" sz="2200" b="1" i="0" u="none" strike="noStrike" cap="none" dirty="0">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needed?</a:t>
            </a:r>
            <a:endParaRPr sz="1800" b="0" i="0" u="none" strike="noStrike" cap="none" dirty="0">
              <a:solidFill>
                <a:srgbClr val="78256F"/>
              </a:solidFill>
              <a:latin typeface="Arial"/>
              <a:ea typeface="Arial"/>
              <a:cs typeface="Arial"/>
              <a:sym typeface="Arial"/>
            </a:endParaRPr>
          </a:p>
        </p:txBody>
      </p:sp>
      <p:sp>
        <p:nvSpPr>
          <p:cNvPr id="224" name="Google Shape;224;p7"/>
          <p:cNvSpPr txBox="1">
            <a:spLocks noGrp="1"/>
          </p:cNvSpPr>
          <p:nvPr>
            <p:ph type="body" idx="1"/>
          </p:nvPr>
        </p:nvSpPr>
        <p:spPr>
          <a:xfrm>
            <a:off x="1337150" y="1271650"/>
            <a:ext cx="5117100" cy="548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There are some situations when you will be able to quickly establish if any adjustments are needed.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Employee Lifecycle</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is a useful tool to help you identify key stages of employment when adjustments should be considered. These include:</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Y</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ou have a new starter who requires adjustments in place on their first day.</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An employee develops a new condition or the impact of an existing condition becomes more serious</a:t>
            </a:r>
            <a:r>
              <a:rPr lang="en-US" sz="12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 new line manager becomes responsible for an employee who already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has adjustments in place</a:t>
            </a:r>
            <a:r>
              <a:rPr lang="en-US" sz="1200" b="0" i="0" u="none" strike="noStrike" cap="none" dirty="0">
                <a:solidFill>
                  <a:schemeClr val="dk1"/>
                </a:solidFill>
                <a:latin typeface="Arial"/>
                <a:ea typeface="Arial"/>
                <a:cs typeface="Arial"/>
                <a:sym typeface="Arial"/>
              </a:rPr>
              <a:t>. They may have a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Workplace</a:t>
            </a:r>
            <a:r>
              <a:rPr lang="en-US" sz="1200" b="0" i="0" u="sng" strike="noStrike" cap="none" dirty="0">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Adjustment Passport</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which details these. If not, this should be encouraged once details of the adjustments have been discussed.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It can sometimes be hard to identify whether someone has a health condition, impairment or disability which necessitates an adjustment, and employees may not tell you because:</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They don’t think they need an adjustment.</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They are worried about being bullied or harassed or the impact upon their job/career.</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However, adjustments may also be appropriate for employees without a health condition, impairment or disability. It is good practice to ask any employee who is experiencing difficulties at work if they require an adjustment or support. This could be through confidential one to one conversations or by asking them if they have a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Workplace Adjustment Passport</a:t>
            </a:r>
            <a:r>
              <a:rPr lang="en-US" sz="1200" b="0" i="0" u="none" strike="noStrike" cap="none" dirty="0">
                <a:solidFill>
                  <a:srgbClr val="7030A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t>
            </a:r>
            <a:endParaRPr sz="1200" b="0" i="0" u="none" strike="noStrike" cap="none" dirty="0">
              <a:solidFill>
                <a:srgbClr val="7030A0"/>
              </a:solidFill>
              <a:latin typeface="Arial"/>
              <a:ea typeface="Arial"/>
              <a:cs typeface="Arial"/>
              <a:sym typeface="Arial"/>
            </a:endParaRPr>
          </a:p>
        </p:txBody>
      </p:sp>
      <p:sp>
        <p:nvSpPr>
          <p:cNvPr id="226" name="Google Shape;226;p7"/>
          <p:cNvSpPr txBox="1"/>
          <p:nvPr/>
        </p:nvSpPr>
        <p:spPr>
          <a:xfrm>
            <a:off x="6400900" y="1271650"/>
            <a:ext cx="2601000" cy="2986200"/>
          </a:xfrm>
          <a:prstGeom prst="rect">
            <a:avLst/>
          </a:prstGeom>
          <a:solidFill>
            <a:srgbClr val="78256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Top tip</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lt1"/>
                </a:solidFill>
                <a:latin typeface="Arial"/>
                <a:ea typeface="Arial"/>
                <a:cs typeface="Arial"/>
                <a:sym typeface="Arial"/>
              </a:rPr>
              <a:t>At your first opportunity it is recommended that you ask all of your employees if they have any special requirements.  A good manager will look for signs that someone is experiencing difficulties with their work, some of the signs could be:</a:t>
            </a:r>
            <a:endParaRPr sz="1200" b="0" i="0" u="none" strike="noStrike" cap="none" dirty="0">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Arial"/>
                <a:ea typeface="Arial"/>
                <a:cs typeface="Arial"/>
                <a:sym typeface="Arial"/>
              </a:rPr>
              <a:t>Performance at work has changed.</a:t>
            </a:r>
            <a:endParaRPr sz="1200" b="0" i="0" u="none" strike="noStrike" cap="none" dirty="0">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en-US" sz="1200" b="0" i="0" u="none" strike="noStrike" cap="none" dirty="0" err="1">
                <a:solidFill>
                  <a:schemeClr val="lt1"/>
                </a:solidFill>
                <a:latin typeface="Arial"/>
                <a:ea typeface="Arial"/>
                <a:cs typeface="Arial"/>
                <a:sym typeface="Arial"/>
              </a:rPr>
              <a:t>Behaviour</a:t>
            </a:r>
            <a:r>
              <a:rPr lang="en-US" sz="1200" b="0" i="0" u="none" strike="noStrike" cap="none" dirty="0">
                <a:solidFill>
                  <a:schemeClr val="lt1"/>
                </a:solidFill>
                <a:latin typeface="Arial"/>
                <a:ea typeface="Arial"/>
                <a:cs typeface="Arial"/>
                <a:sym typeface="Arial"/>
              </a:rPr>
              <a:t> or interactions with colleagues has changed.</a:t>
            </a:r>
            <a:endParaRPr sz="1200" b="0" i="0" u="none" strike="noStrike" cap="none" dirty="0">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Arial"/>
                <a:ea typeface="Arial"/>
                <a:cs typeface="Arial"/>
                <a:sym typeface="Arial"/>
              </a:rPr>
              <a:t>Attendance has deteriorated.</a:t>
            </a:r>
            <a:endParaRPr sz="1200" b="0" i="0" u="none" strike="noStrike" cap="none" dirty="0">
              <a:solidFill>
                <a:schemeClr val="lt1"/>
              </a:solidFill>
              <a:latin typeface="Arial"/>
              <a:ea typeface="Arial"/>
              <a:cs typeface="Arial"/>
              <a:sym typeface="Arial"/>
            </a:endParaRPr>
          </a:p>
        </p:txBody>
      </p:sp>
      <p:sp>
        <p:nvSpPr>
          <p:cNvPr id="225" name="Google Shape;225;p7"/>
          <p:cNvSpPr txBox="1">
            <a:spLocks noGrp="1"/>
          </p:cNvSpPr>
          <p:nvPr>
            <p:ph type="body" idx="2"/>
          </p:nvPr>
        </p:nvSpPr>
        <p:spPr>
          <a:xfrm>
            <a:off x="6400900" y="4257850"/>
            <a:ext cx="2601000" cy="159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Useful resource</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Watch the </a:t>
            </a:r>
            <a:r>
              <a:rPr lang="en-US" sz="1200" b="0" i="0" u="sng" strike="noStrike" cap="none" dirty="0">
                <a:solidFill>
                  <a:srgbClr val="7030A0"/>
                </a:solidFill>
                <a:latin typeface="Arial"/>
                <a:ea typeface="Arial"/>
                <a:cs typeface="Arial"/>
                <a:sym typeface="Arial"/>
                <a:hlinkClick r:id="rId5">
                  <a:extLst>
                    <a:ext uri="{A12FA001-AC4F-418D-AE19-62706E023703}">
                      <ahyp:hlinkClr xmlns:ahyp="http://schemas.microsoft.com/office/drawing/2018/hyperlinkcolor" val="tx"/>
                    </a:ext>
                  </a:extLst>
                </a:hlinkClick>
              </a:rPr>
              <a:t>Workplace Adjustments: conversations video</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for guidance on how best to conduct these discussions with your employee</a:t>
            </a:r>
            <a:endParaRPr sz="1200" b="0" i="0" u="none" strike="noStrike" cap="none" dirty="0">
              <a:solidFill>
                <a:schemeClr val="dk1"/>
              </a:solidFill>
              <a:latin typeface="Arial"/>
              <a:ea typeface="Arial"/>
              <a:cs typeface="Arial"/>
              <a:sym typeface="Arial"/>
            </a:endParaRPr>
          </a:p>
        </p:txBody>
      </p:sp>
      <p:sp>
        <p:nvSpPr>
          <p:cNvPr id="227" name="Google Shape;227;p7"/>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4</a:t>
            </a:fld>
            <a:endParaRPr>
              <a:solidFill>
                <a:srgbClr val="78256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1493047" y="360500"/>
            <a:ext cx="6645600" cy="541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Making a Workplace Adjustment (1)</a:t>
            </a:r>
            <a:endParaRPr sz="1800" b="0" i="0" u="none" strike="noStrike" cap="none" dirty="0">
              <a:solidFill>
                <a:srgbClr val="78256F"/>
              </a:solidFill>
              <a:latin typeface="Arial"/>
              <a:ea typeface="Arial"/>
              <a:cs typeface="Arial"/>
              <a:sym typeface="Arial"/>
            </a:endParaRPr>
          </a:p>
        </p:txBody>
      </p:sp>
      <p:sp>
        <p:nvSpPr>
          <p:cNvPr id="233" name="Google Shape;233;p8"/>
          <p:cNvSpPr txBox="1">
            <a:spLocks noGrp="1"/>
          </p:cNvSpPr>
          <p:nvPr>
            <p:ph type="body" idx="1"/>
          </p:nvPr>
        </p:nvSpPr>
        <p:spPr>
          <a:xfrm>
            <a:off x="1376450" y="1257300"/>
            <a:ext cx="50244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Types of adjustment</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There are</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 different</a:t>
            </a:r>
            <a:r>
              <a:rPr lang="en-US" sz="1200" b="0" i="0" u="none" strike="noStrike" cap="none" dirty="0">
                <a:solidFill>
                  <a:schemeClr val="dk1"/>
                </a:solidFill>
                <a:latin typeface="Arial"/>
                <a:ea typeface="Arial"/>
                <a:cs typeface="Arial"/>
                <a:sym typeface="Arial"/>
              </a:rPr>
              <a:t> barriers that employees might face and many types of adjustments can be provided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to</a:t>
            </a:r>
            <a:r>
              <a:rPr lang="en-US" sz="1200" b="0" i="0" u="none" strike="noStrike" cap="none" dirty="0">
                <a:solidFill>
                  <a:schemeClr val="dk1"/>
                </a:solidFill>
                <a:latin typeface="Arial"/>
                <a:ea typeface="Arial"/>
                <a:cs typeface="Arial"/>
                <a:sym typeface="Arial"/>
              </a:rPr>
              <a:t> help break these down. It's important to remember that adjustments need to be considered on an individual basis and discussed with your employee.</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Different types of barriers</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2700"/>
              </a:spcBef>
              <a:spcAft>
                <a:spcPts val="0"/>
              </a:spcAft>
              <a:buClr>
                <a:schemeClr val="dk1"/>
              </a:buClr>
              <a:buSzPts val="1200"/>
              <a:buFont typeface="Arial"/>
              <a:buChar char="●"/>
            </a:pPr>
            <a:r>
              <a:rPr lang="en-US" sz="1200" b="1" i="0" u="none" strike="noStrike" cap="none" dirty="0">
                <a:solidFill>
                  <a:schemeClr val="dk1"/>
                </a:solidFill>
                <a:highlight>
                  <a:srgbClr val="FFFFFF"/>
                </a:highlight>
                <a:latin typeface="Arial"/>
                <a:ea typeface="Arial"/>
                <a:cs typeface="Arial"/>
                <a:sym typeface="Arial"/>
              </a:rPr>
              <a:t>Physical</a:t>
            </a:r>
            <a:r>
              <a:rPr lang="en-US" sz="1200" b="0" i="0" u="none" strike="noStrike" cap="none" dirty="0">
                <a:solidFill>
                  <a:schemeClr val="dk1"/>
                </a:solidFill>
                <a:highlight>
                  <a:srgbClr val="FFFFFF"/>
                </a:highlight>
                <a:latin typeface="Arial"/>
                <a:ea typeface="Arial"/>
                <a:cs typeface="Arial"/>
                <a:sym typeface="Arial"/>
              </a:rPr>
              <a:t> – this could be steps in a building, adapted furniture or an alarm that is just a sound but does not have a visual way of alerting people.</a:t>
            </a:r>
            <a:endParaRPr sz="1200" b="0" i="0" u="none" strike="noStrike" cap="none" dirty="0">
              <a:solidFill>
                <a:schemeClr val="dk1"/>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1" i="0" u="none" strike="noStrike" cap="none" dirty="0" err="1">
                <a:solidFill>
                  <a:schemeClr val="dk1"/>
                </a:solidFill>
                <a:highlight>
                  <a:srgbClr val="FFFFFF"/>
                </a:highlight>
                <a:latin typeface="Arial"/>
                <a:ea typeface="Arial"/>
                <a:cs typeface="Arial"/>
                <a:sym typeface="Arial"/>
              </a:rPr>
              <a:t>Organisational</a:t>
            </a:r>
            <a:r>
              <a:rPr lang="en-US" sz="1200" b="0" i="0" u="none" strike="noStrike" cap="none" dirty="0">
                <a:solidFill>
                  <a:schemeClr val="dk1"/>
                </a:solidFill>
                <a:highlight>
                  <a:srgbClr val="FFFFFF"/>
                </a:highlight>
                <a:latin typeface="Arial"/>
                <a:ea typeface="Arial"/>
                <a:cs typeface="Arial"/>
                <a:sym typeface="Arial"/>
              </a:rPr>
              <a:t> – this could be a policy or working practice that excludes or is a barrier to an employee with a disability. An example could be introducing a new IT based package without considering accessibility issues.</a:t>
            </a:r>
            <a:endParaRPr sz="1200" b="0" i="0" u="none" strike="noStrike" cap="none" dirty="0">
              <a:solidFill>
                <a:schemeClr val="dk1"/>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1" i="0" u="none" strike="noStrike" cap="none" dirty="0">
                <a:solidFill>
                  <a:schemeClr val="dk1"/>
                </a:solidFill>
                <a:highlight>
                  <a:srgbClr val="FFFFFF"/>
                </a:highlight>
                <a:latin typeface="Arial"/>
                <a:ea typeface="Arial"/>
                <a:cs typeface="Arial"/>
                <a:sym typeface="Arial"/>
              </a:rPr>
              <a:t>Attitudinal</a:t>
            </a:r>
            <a:r>
              <a:rPr lang="en-US" sz="1200" b="0" i="0" u="none" strike="noStrike" cap="none" dirty="0">
                <a:solidFill>
                  <a:schemeClr val="dk1"/>
                </a:solidFill>
                <a:highlight>
                  <a:srgbClr val="FFFFFF"/>
                </a:highlight>
                <a:latin typeface="Arial"/>
                <a:ea typeface="Arial"/>
                <a:cs typeface="Arial"/>
                <a:sym typeface="Arial"/>
              </a:rPr>
              <a:t> – this could be viewing people with disabilities as passive, dependent or restricted. An example could be excluding someone from a development opportunity, without checking with them.</a:t>
            </a:r>
            <a:endParaRPr sz="1200" b="0" i="0" u="none" strike="noStrike" cap="none" dirty="0">
              <a:solidFill>
                <a:schemeClr val="dk1"/>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1" i="0" u="none" strike="noStrike" cap="none" dirty="0">
                <a:solidFill>
                  <a:schemeClr val="dk1"/>
                </a:solidFill>
                <a:highlight>
                  <a:srgbClr val="FFFFFF"/>
                </a:highlight>
                <a:latin typeface="Arial"/>
                <a:ea typeface="Arial"/>
                <a:cs typeface="Arial"/>
                <a:sym typeface="Arial"/>
              </a:rPr>
              <a:t>Communication</a:t>
            </a:r>
            <a:r>
              <a:rPr lang="en-US" sz="1200" b="0" i="0" u="none" strike="noStrike" cap="none" dirty="0">
                <a:solidFill>
                  <a:schemeClr val="dk1"/>
                </a:solidFill>
                <a:highlight>
                  <a:srgbClr val="FFFFFF"/>
                </a:highlight>
                <a:latin typeface="Arial"/>
                <a:ea typeface="Arial"/>
                <a:cs typeface="Arial"/>
                <a:sym typeface="Arial"/>
              </a:rPr>
              <a:t> – this could be communicating in a way that doesn't enable employees with a disability to participate in meetings, or failing to providing access to interpreters, </a:t>
            </a:r>
            <a:r>
              <a:rPr lang="en-US" sz="1200" b="0" i="0" u="none" strike="noStrike" cap="none" dirty="0" err="1">
                <a:solidFill>
                  <a:schemeClr val="dk1"/>
                </a:solidFill>
                <a:highlight>
                  <a:srgbClr val="FFFFFF"/>
                </a:highlight>
                <a:latin typeface="Arial"/>
                <a:ea typeface="Arial"/>
                <a:cs typeface="Arial"/>
                <a:sym typeface="Arial"/>
              </a:rPr>
              <a:t>lipspeakers</a:t>
            </a:r>
            <a:r>
              <a:rPr lang="en-US" sz="1200" b="0" i="0" u="none" strike="noStrike" cap="none" dirty="0">
                <a:solidFill>
                  <a:schemeClr val="dk1"/>
                </a:solidFill>
                <a:highlight>
                  <a:srgbClr val="FFFFFF"/>
                </a:highlight>
                <a:latin typeface="Arial"/>
                <a:ea typeface="Arial"/>
                <a:cs typeface="Arial"/>
                <a:sym typeface="Arial"/>
              </a:rPr>
              <a:t> or palantypists.</a:t>
            </a:r>
            <a:endParaRPr sz="1200" b="0" i="0" u="none" strike="noStrike" cap="none" dirty="0">
              <a:solidFill>
                <a:schemeClr val="dk1"/>
              </a:solidFill>
              <a:highlight>
                <a:srgbClr val="FFFFFF"/>
              </a:highlight>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endParaRPr sz="1200" b="1" i="0" u="none" strike="noStrike" cap="none" dirty="0">
              <a:solidFill>
                <a:schemeClr val="dk1"/>
              </a:solidFill>
              <a:latin typeface="Arial"/>
              <a:ea typeface="Arial"/>
              <a:cs typeface="Arial"/>
              <a:sym typeface="Arial"/>
            </a:endParaRPr>
          </a:p>
        </p:txBody>
      </p:sp>
      <p:sp>
        <p:nvSpPr>
          <p:cNvPr id="234" name="Google Shape;234;p8"/>
          <p:cNvSpPr txBox="1">
            <a:spLocks noGrp="1"/>
          </p:cNvSpPr>
          <p:nvPr>
            <p:ph type="body" idx="2"/>
          </p:nvPr>
        </p:nvSpPr>
        <p:spPr>
          <a:xfrm>
            <a:off x="6400802" y="1257299"/>
            <a:ext cx="2601000" cy="27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Arial"/>
                <a:ea typeface="Arial"/>
                <a:cs typeface="Arial"/>
                <a:sym typeface="Arial"/>
              </a:rPr>
              <a:t>Useful resources</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You can find examples of adjustments on Civil Service Learning:</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List of Common Workplace Adjustments </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You can find out more about employer’s obligations and how to meet them on the: </a:t>
            </a: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Equality and Human Rights Commission website</a:t>
            </a:r>
            <a:r>
              <a:rPr lang="en-US" sz="1200" b="0" i="0" u="none" strike="noStrike" cap="none" dirty="0">
                <a:solidFill>
                  <a:srgbClr val="7030A0"/>
                </a:solidFill>
                <a:latin typeface="Arial"/>
                <a:ea typeface="Arial"/>
                <a:cs typeface="Arial"/>
                <a:sym typeface="Arial"/>
              </a:rPr>
              <a:t>.</a:t>
            </a:r>
            <a:endParaRPr sz="1200" b="0" i="0" u="none" strike="noStrike" cap="none" dirty="0">
              <a:solidFill>
                <a:srgbClr val="7030A0"/>
              </a:solidFill>
              <a:latin typeface="Arial"/>
              <a:ea typeface="Arial"/>
              <a:cs typeface="Arial"/>
              <a:sym typeface="Arial"/>
            </a:endParaRPr>
          </a:p>
        </p:txBody>
      </p:sp>
      <p:sp>
        <p:nvSpPr>
          <p:cNvPr id="235" name="Google Shape;235;p8"/>
          <p:cNvSpPr txBox="1">
            <a:spLocks noGrp="1"/>
          </p:cNvSpPr>
          <p:nvPr>
            <p:ph type="body" idx="3"/>
          </p:nvPr>
        </p:nvSpPr>
        <p:spPr>
          <a:xfrm>
            <a:off x="6400800" y="3996300"/>
            <a:ext cx="2601000" cy="1575300"/>
          </a:xfrm>
          <a:prstGeom prst="rect">
            <a:avLst/>
          </a:prstGeom>
          <a:solidFill>
            <a:srgbClr val="78256F"/>
          </a:solidFill>
          <a:ln w="9525" cap="flat" cmpd="sng">
            <a:solidFill>
              <a:srgbClr val="A26F9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dirty="0">
                <a:solidFill>
                  <a:schemeClr val="lt1"/>
                </a:solidFill>
                <a:latin typeface="Arial"/>
                <a:ea typeface="Arial"/>
                <a:cs typeface="Arial"/>
                <a:sym typeface="Arial"/>
              </a:rPr>
              <a:t>Top tip</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You shouldn’t focus on someone’s health condition, impairment or disability, but </a:t>
            </a:r>
            <a:r>
              <a:rPr lang="en-US" sz="1200" b="0" i="0" u="none" strike="noStrike" cap="none" dirty="0">
                <a:solidFill>
                  <a:schemeClr val="lt1"/>
                </a:solidFill>
                <a:latin typeface="Arial"/>
                <a:ea typeface="Arial"/>
                <a:cs typeface="Arial"/>
                <a:sym typeface="Arial"/>
              </a:rPr>
              <a:t>instead, try to understand the barriers an employee currently experiences in work, how they affect them, and the support they need.</a:t>
            </a:r>
            <a:endParaRPr sz="1200" b="0" i="0" u="none" strike="noStrike" cap="none" dirty="0">
              <a:solidFill>
                <a:schemeClr val="dk1"/>
              </a:solidFill>
              <a:latin typeface="Arial"/>
              <a:ea typeface="Arial"/>
              <a:cs typeface="Arial"/>
              <a:sym typeface="Arial"/>
            </a:endParaRPr>
          </a:p>
        </p:txBody>
      </p:sp>
      <p:sp>
        <p:nvSpPr>
          <p:cNvPr id="236" name="Google Shape;236;p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5</a:t>
            </a:fld>
            <a:endParaRPr dirty="0">
              <a:solidFill>
                <a:srgbClr val="78256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1499350" y="337925"/>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Making a Workplace Adjustment (2)</a:t>
            </a:r>
            <a:endParaRPr sz="2200" b="0" i="0" u="none" strike="noStrike" cap="none" dirty="0">
              <a:solidFill>
                <a:srgbClr val="78256F"/>
              </a:solidFill>
              <a:latin typeface="Arial"/>
              <a:ea typeface="Arial"/>
              <a:cs typeface="Arial"/>
              <a:sym typeface="Arial"/>
            </a:endParaRPr>
          </a:p>
        </p:txBody>
      </p:sp>
      <p:sp>
        <p:nvSpPr>
          <p:cNvPr id="242" name="Google Shape;242;p9"/>
          <p:cNvSpPr txBox="1">
            <a:spLocks noGrp="1"/>
          </p:cNvSpPr>
          <p:nvPr>
            <p:ph type="body" idx="1"/>
          </p:nvPr>
        </p:nvSpPr>
        <p:spPr>
          <a:xfrm>
            <a:off x="1347400" y="1257300"/>
            <a:ext cx="50535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Line Manager </a:t>
            </a: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Responsibilities</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As a line manager, you are key in creating an inclusive culture. A line manager should:</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Be confident in your ability to have that good quality conversation, helping you to better understand and help provide what your employees need in order to thrive and flourish at work.</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Make sure you know how to access information to put a workplace adjustment in place for your employee. If in doubt, check your departmental intranet.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Remember that you are responsible for ensuring workplace adjustments are in place for your employees. It is part of your role.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Encourage your employees to use the CS Workplace Adjustment Passport and offer to review it regularly to make sure it continues to reflect their needs, and the needs of the business.</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Be mindful that situations and health conditions can and will change, so make sure you keep the lines of communication open with your employee so that they feel comfortable to be honest with you about their ongoing adjustment needs.</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Supporting your employees quickly and flexibly to put workplace adjustments in place is the best way to help them return to and remain at work.</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84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43" name="Google Shape;243;p9"/>
          <p:cNvSpPr txBox="1">
            <a:spLocks noGrp="1"/>
          </p:cNvSpPr>
          <p:nvPr>
            <p:ph type="body" idx="2"/>
          </p:nvPr>
        </p:nvSpPr>
        <p:spPr>
          <a:xfrm>
            <a:off x="6400900" y="1257300"/>
            <a:ext cx="2601000" cy="352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Employee Responsibilities</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An employee should:</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Be prepared to discuss their requirements with their line manager and engage fully with the process</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Record any adjustment requirements on the Workplace Adjustment Passport</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Speak to their line manager on a regular basis about any on-going adjustment needs</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Inform their line manager if their condition or requirement changes. </a:t>
            </a:r>
            <a:endParaRPr sz="1200" b="0" i="0" u="none" strike="noStrike" cap="none" dirty="0">
              <a:solidFill>
                <a:srgbClr val="000000"/>
              </a:solidFill>
              <a:latin typeface="Arial"/>
              <a:ea typeface="Arial"/>
              <a:cs typeface="Arial"/>
              <a:sym typeface="Arial"/>
            </a:endParaRPr>
          </a:p>
        </p:txBody>
      </p:sp>
      <p:sp>
        <p:nvSpPr>
          <p:cNvPr id="244" name="Google Shape;244;p9"/>
          <p:cNvSpPr txBox="1">
            <a:spLocks noGrp="1"/>
          </p:cNvSpPr>
          <p:nvPr>
            <p:ph type="body" idx="3"/>
          </p:nvPr>
        </p:nvSpPr>
        <p:spPr>
          <a:xfrm>
            <a:off x="6400900" y="4538200"/>
            <a:ext cx="2601000" cy="2076600"/>
          </a:xfrm>
          <a:prstGeom prst="rect">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600"/>
              </a:spcBef>
              <a:spcAft>
                <a:spcPts val="0"/>
              </a:spcAft>
              <a:buClr>
                <a:schemeClr val="dk1"/>
              </a:buClr>
              <a:buSzPts val="1200"/>
              <a:buFont typeface="Arial"/>
              <a:buNone/>
            </a:pPr>
            <a:r>
              <a:rPr lang="en-US" sz="1400" b="1" i="0" u="none" strike="noStrike" cap="none" dirty="0">
                <a:solidFill>
                  <a:schemeClr val="lt1"/>
                </a:solidFill>
                <a:latin typeface="Arial"/>
                <a:ea typeface="Arial"/>
                <a:cs typeface="Arial"/>
                <a:sym typeface="Arial"/>
              </a:rPr>
              <a:t>Top tip</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200"/>
              <a:buFont typeface="Arial"/>
              <a:buNone/>
            </a:pPr>
            <a:r>
              <a:rPr lang="en-US" sz="1200" b="0" i="0" u="none" strike="noStrike" cap="none" dirty="0">
                <a:solidFill>
                  <a:schemeClr val="lt1"/>
                </a:solidFill>
                <a:latin typeface="Arial"/>
                <a:ea typeface="Arial"/>
                <a:cs typeface="Arial"/>
                <a:sym typeface="Arial"/>
              </a:rPr>
              <a:t>The employee can record all agreed workplace adjustment and support needs on their Workplace Adjustment </a:t>
            </a:r>
            <a:r>
              <a:rPr lang="en-US" sz="12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Passport</a:t>
            </a:r>
            <a:r>
              <a:rPr lang="en-US" sz="1200" b="0" i="0" u="none" strike="noStrike" cap="none" dirty="0">
                <a:solidFill>
                  <a:schemeClr val="lt1"/>
                </a:solidFill>
                <a:latin typeface="Arial"/>
                <a:ea typeface="Arial"/>
                <a:cs typeface="Arial"/>
                <a:sym typeface="Arial"/>
              </a:rPr>
              <a:t>. </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200"/>
              <a:buFont typeface="Arial"/>
              <a:buNone/>
            </a:pPr>
            <a:r>
              <a:rPr lang="en-US" sz="1200" b="0" i="0" u="none" strike="noStrike" cap="none" dirty="0">
                <a:solidFill>
                  <a:schemeClr val="lt1"/>
                </a:solidFill>
                <a:latin typeface="Arial"/>
                <a:ea typeface="Arial"/>
                <a:cs typeface="Arial"/>
                <a:sym typeface="Arial"/>
              </a:rPr>
              <a:t>The passport belongs to the employee. Sharing it with their line manager can help them implement appropriate adjustments.</a:t>
            </a:r>
            <a:endParaRPr sz="1200" b="0" i="0" u="none" strike="noStrike" cap="none" dirty="0">
              <a:solidFill>
                <a:schemeClr val="accent2"/>
              </a:solidFill>
              <a:latin typeface="Arial"/>
              <a:ea typeface="Arial"/>
              <a:cs typeface="Arial"/>
              <a:sym typeface="Arial"/>
            </a:endParaRPr>
          </a:p>
        </p:txBody>
      </p:sp>
      <p:sp>
        <p:nvSpPr>
          <p:cNvPr id="245" name="Google Shape;245;p9"/>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6</a:t>
            </a:fld>
            <a:endParaRPr>
              <a:solidFill>
                <a:srgbClr val="78256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a:spLocks noGrp="1"/>
          </p:cNvSpPr>
          <p:nvPr>
            <p:ph type="title"/>
          </p:nvPr>
        </p:nvSpPr>
        <p:spPr>
          <a:xfrm>
            <a:off x="1498195" y="277375"/>
            <a:ext cx="7354500" cy="651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M</a:t>
            </a:r>
            <a:r>
              <a:rPr lang="en-US" sz="2200" b="1" i="0" u="none" strike="noStrike" cap="none" dirty="0">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aking a Workplace Adjustment (3</a:t>
            </a:r>
            <a:r>
              <a:rPr lang="en-US" sz="2200" b="1" i="0" u="none" strike="noStrike" cap="none" dirty="0">
                <a:solidFill>
                  <a:srgbClr val="78256F"/>
                </a:solidFill>
                <a:latin typeface="Arial"/>
                <a:ea typeface="Arial"/>
                <a:cs typeface="Arial"/>
                <a:sym typeface="Arial"/>
              </a:rPr>
              <a:t>) </a:t>
            </a:r>
            <a:endParaRPr sz="1800" b="0" i="0" u="none" strike="noStrike" cap="none" dirty="0">
              <a:solidFill>
                <a:srgbClr val="78256F"/>
              </a:solidFill>
              <a:latin typeface="Arial"/>
              <a:ea typeface="Arial"/>
              <a:cs typeface="Arial"/>
              <a:sym typeface="Arial"/>
            </a:endParaRPr>
          </a:p>
        </p:txBody>
      </p:sp>
      <p:sp>
        <p:nvSpPr>
          <p:cNvPr id="251" name="Google Shape;251;p10"/>
          <p:cNvSpPr txBox="1"/>
          <p:nvPr/>
        </p:nvSpPr>
        <p:spPr>
          <a:xfrm>
            <a:off x="1374950" y="1257300"/>
            <a:ext cx="7567500" cy="100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These are the five key steps that should be taken when making a Workplace Adjustment</a:t>
            </a:r>
            <a:endParaRPr sz="1800" b="0" i="0" u="none" strike="noStrike" cap="none">
              <a:solidFill>
                <a:srgbClr val="000000"/>
              </a:solidFill>
              <a:latin typeface="Arial"/>
              <a:ea typeface="Arial"/>
              <a:cs typeface="Arial"/>
              <a:sym typeface="Arial"/>
            </a:endParaRPr>
          </a:p>
        </p:txBody>
      </p:sp>
      <p:grpSp>
        <p:nvGrpSpPr>
          <p:cNvPr id="252" name="Google Shape;252;p10">
            <a:extLst>
              <a:ext uri="{C183D7F6-B498-43B3-948B-1728B52AA6E4}">
                <adec:decorative xmlns:adec="http://schemas.microsoft.com/office/drawing/2017/decorative" val="1"/>
              </a:ext>
            </a:extLst>
          </p:cNvPr>
          <p:cNvGrpSpPr/>
          <p:nvPr/>
        </p:nvGrpSpPr>
        <p:grpSpPr>
          <a:xfrm>
            <a:off x="1206182" y="2119095"/>
            <a:ext cx="7567403" cy="731700"/>
            <a:chOff x="444182" y="438789"/>
            <a:chExt cx="7567403" cy="731700"/>
          </a:xfrm>
        </p:grpSpPr>
        <p:sp>
          <p:nvSpPr>
            <p:cNvPr id="253" name="Google Shape;253;p10"/>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561561"/>
                  </a:solidFill>
                  <a:latin typeface="Roboto Medium"/>
                  <a:ea typeface="Roboto Medium"/>
                  <a:cs typeface="Roboto Medium"/>
                  <a:sym typeface="Roboto Medium"/>
                </a:rPr>
                <a:t>Iden</a:t>
              </a:r>
              <a:r>
                <a:rPr lang="en-US" sz="3600" b="0" i="0" u="none" strike="noStrike" cap="none">
                  <a:solidFill>
                    <a:srgbClr val="561561"/>
                  </a:solidFill>
                  <a:latin typeface="Roboto Medium"/>
                  <a:ea typeface="Roboto Medium"/>
                  <a:cs typeface="Roboto Medium"/>
                  <a:sym typeface="Roboto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tify</a:t>
              </a:r>
              <a:r>
                <a:rPr lang="en-US" sz="4200" b="0" i="0" u="none" strike="noStrike" cap="none">
                  <a:solidFill>
                    <a:srgbClr val="561561"/>
                  </a:solidFill>
                  <a:latin typeface="Roboto Medium"/>
                  <a:ea typeface="Roboto Medium"/>
                  <a:cs typeface="Roboto Medium"/>
                  <a:sym typeface="Roboto Medium"/>
                </a:rPr>
                <a:t> </a:t>
              </a:r>
              <a:endParaRPr sz="4200" b="0" i="0" u="none" strike="noStrike" cap="none">
                <a:solidFill>
                  <a:srgbClr val="561561"/>
                </a:solidFill>
                <a:latin typeface="Roboto Medium"/>
                <a:ea typeface="Roboto Medium"/>
                <a:cs typeface="Roboto Medium"/>
                <a:sym typeface="Roboto Medium"/>
              </a:endParaRPr>
            </a:p>
          </p:txBody>
        </p:sp>
        <p:sp>
          <p:nvSpPr>
            <p:cNvPr id="254" name="Google Shape;254;p10"/>
            <p:cNvSpPr/>
            <p:nvPr/>
          </p:nvSpPr>
          <p:spPr>
            <a:xfrm>
              <a:off x="2789785" y="438789"/>
              <a:ext cx="5221800" cy="731700"/>
            </a:xfrm>
            <a:prstGeom prst="rect">
              <a:avLst/>
            </a:prstGeom>
            <a:solidFill>
              <a:srgbClr val="5615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0"/>
            <p:cNvSpPr txBox="1"/>
            <p:nvPr/>
          </p:nvSpPr>
          <p:spPr>
            <a:xfrm>
              <a:off x="2914389" y="523065"/>
              <a:ext cx="4765800" cy="575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FFFFFF"/>
                  </a:solidFill>
                  <a:latin typeface="Roboto"/>
                  <a:ea typeface="Roboto"/>
                  <a:cs typeface="Roboto"/>
                  <a:sym typeface="Roboto"/>
                </a:rPr>
                <a:t>The need for additional support may become apparent at any time, line managers play a key role in identifying the need for adjustments</a:t>
              </a:r>
              <a:endParaRPr sz="1200" b="0" i="0" u="none" strike="noStrike" cap="none" dirty="0">
                <a:solidFill>
                  <a:srgbClr val="FFFFFF"/>
                </a:solidFill>
                <a:latin typeface="Roboto"/>
                <a:ea typeface="Roboto"/>
                <a:cs typeface="Roboto"/>
                <a:sym typeface="Roboto"/>
              </a:endParaRPr>
            </a:p>
          </p:txBody>
        </p:sp>
      </p:grpSp>
      <p:grpSp>
        <p:nvGrpSpPr>
          <p:cNvPr id="256" name="Google Shape;256;p10">
            <a:extLst>
              <a:ext uri="{C183D7F6-B498-43B3-948B-1728B52AA6E4}">
                <adec:decorative xmlns:adec="http://schemas.microsoft.com/office/drawing/2017/decorative" val="1"/>
              </a:ext>
            </a:extLst>
          </p:cNvPr>
          <p:cNvGrpSpPr/>
          <p:nvPr/>
        </p:nvGrpSpPr>
        <p:grpSpPr>
          <a:xfrm>
            <a:off x="1312777" y="3003455"/>
            <a:ext cx="7099310" cy="731700"/>
            <a:chOff x="550777" y="1323150"/>
            <a:chExt cx="7099310" cy="731700"/>
          </a:xfrm>
        </p:grpSpPr>
        <p:sp>
          <p:nvSpPr>
            <p:cNvPr id="257" name="Google Shape;257;p10"/>
            <p:cNvSpPr txBox="1"/>
            <p:nvPr/>
          </p:nvSpPr>
          <p:spPr>
            <a:xfrm>
              <a:off x="550777" y="1373350"/>
              <a:ext cx="21645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701C7F"/>
                  </a:solidFill>
                  <a:latin typeface="Roboto Medium"/>
                  <a:ea typeface="Roboto Medium"/>
                  <a:cs typeface="Roboto Medium"/>
                  <a:sym typeface="Roboto Medium"/>
                </a:rPr>
                <a:t>Prepare</a:t>
              </a:r>
              <a:endParaRPr sz="3600" b="0" i="0" u="none" strike="noStrike" cap="none">
                <a:solidFill>
                  <a:srgbClr val="701C7F"/>
                </a:solidFill>
                <a:latin typeface="Roboto Medium"/>
                <a:ea typeface="Roboto Medium"/>
                <a:cs typeface="Roboto Medium"/>
                <a:sym typeface="Roboto Medium"/>
              </a:endParaRPr>
            </a:p>
          </p:txBody>
        </p:sp>
        <p:sp>
          <p:nvSpPr>
            <p:cNvPr id="258" name="Google Shape;258;p10"/>
            <p:cNvSpPr/>
            <p:nvPr/>
          </p:nvSpPr>
          <p:spPr>
            <a:xfrm>
              <a:off x="2789787" y="1323150"/>
              <a:ext cx="4860300" cy="731700"/>
            </a:xfrm>
            <a:prstGeom prst="rect">
              <a:avLst/>
            </a:prstGeom>
            <a:solidFill>
              <a:srgbClr val="701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0"/>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FFFFFF"/>
                  </a:solidFill>
                  <a:latin typeface="Roboto"/>
                  <a:ea typeface="Roboto"/>
                  <a:cs typeface="Roboto"/>
                  <a:sym typeface="Roboto"/>
                </a:rPr>
                <a:t>Once a support need has been identified, the line manager should prepare by setting up a private meeting and considering the nature of the adjustments needed in advance</a:t>
              </a:r>
              <a:endParaRPr sz="1200" b="0" i="0" u="none" strike="noStrike" cap="none" dirty="0">
                <a:solidFill>
                  <a:srgbClr val="FFFFFF"/>
                </a:solidFill>
                <a:latin typeface="Roboto"/>
                <a:ea typeface="Roboto"/>
                <a:cs typeface="Roboto"/>
                <a:sym typeface="Roboto"/>
              </a:endParaRPr>
            </a:p>
          </p:txBody>
        </p:sp>
      </p:grpSp>
      <p:grpSp>
        <p:nvGrpSpPr>
          <p:cNvPr id="260" name="Google Shape;260;p10">
            <a:extLst>
              <a:ext uri="{C183D7F6-B498-43B3-948B-1728B52AA6E4}">
                <adec:decorative xmlns:adec="http://schemas.microsoft.com/office/drawing/2017/decorative" val="1"/>
              </a:ext>
            </a:extLst>
          </p:cNvPr>
          <p:cNvGrpSpPr/>
          <p:nvPr/>
        </p:nvGrpSpPr>
        <p:grpSpPr>
          <a:xfrm>
            <a:off x="1374955" y="3884555"/>
            <a:ext cx="6674432" cy="760345"/>
            <a:chOff x="612955" y="2204250"/>
            <a:chExt cx="6674432" cy="760345"/>
          </a:xfrm>
        </p:grpSpPr>
        <p:sp>
          <p:nvSpPr>
            <p:cNvPr id="261" name="Google Shape;261;p10"/>
            <p:cNvSpPr txBox="1"/>
            <p:nvPr/>
          </p:nvSpPr>
          <p:spPr>
            <a:xfrm>
              <a:off x="612955" y="2254450"/>
              <a:ext cx="21021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771E86"/>
                  </a:solidFill>
                  <a:latin typeface="Roboto Medium"/>
                  <a:ea typeface="Roboto Medium"/>
                  <a:cs typeface="Roboto Medium"/>
                  <a:sym typeface="Roboto Medium"/>
                </a:rPr>
                <a:t>Meet</a:t>
              </a:r>
              <a:endParaRPr sz="3600" b="0" i="0" u="none" strike="noStrike" cap="none">
                <a:solidFill>
                  <a:srgbClr val="771E86"/>
                </a:solidFill>
                <a:latin typeface="Roboto Medium"/>
                <a:ea typeface="Roboto Medium"/>
                <a:cs typeface="Roboto Medium"/>
                <a:sym typeface="Roboto Medium"/>
              </a:endParaRPr>
            </a:p>
          </p:txBody>
        </p:sp>
        <p:sp>
          <p:nvSpPr>
            <p:cNvPr id="262" name="Google Shape;262;p10"/>
            <p:cNvSpPr/>
            <p:nvPr/>
          </p:nvSpPr>
          <p:spPr>
            <a:xfrm>
              <a:off x="2789787" y="2204250"/>
              <a:ext cx="4497600" cy="731700"/>
            </a:xfrm>
            <a:prstGeom prst="rect">
              <a:avLst/>
            </a:prstGeom>
            <a:solidFill>
              <a:srgbClr val="771E8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0"/>
            <p:cNvSpPr txBox="1"/>
            <p:nvPr/>
          </p:nvSpPr>
          <p:spPr>
            <a:xfrm>
              <a:off x="2838200" y="2232895"/>
              <a:ext cx="4312800" cy="7317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FFFFFF"/>
                  </a:solidFill>
                  <a:latin typeface="Roboto"/>
                  <a:ea typeface="Roboto"/>
                  <a:cs typeface="Roboto"/>
                  <a:sym typeface="Roboto"/>
                </a:rPr>
                <a:t>Having a good quality conversation about adjustments is a key step in getting the right support in place</a:t>
              </a:r>
              <a:endParaRPr sz="1200" b="0" i="0" u="none" strike="noStrike" cap="none" dirty="0">
                <a:solidFill>
                  <a:srgbClr val="FFFFFF"/>
                </a:solidFill>
                <a:latin typeface="Roboto"/>
                <a:ea typeface="Roboto"/>
                <a:cs typeface="Roboto"/>
                <a:sym typeface="Roboto"/>
              </a:endParaRPr>
            </a:p>
          </p:txBody>
        </p:sp>
      </p:grpSp>
      <p:grpSp>
        <p:nvGrpSpPr>
          <p:cNvPr id="268" name="Google Shape;268;p10">
            <a:extLst>
              <a:ext uri="{C183D7F6-B498-43B3-948B-1728B52AA6E4}">
                <adec:decorative xmlns:adec="http://schemas.microsoft.com/office/drawing/2017/decorative" val="1"/>
              </a:ext>
            </a:extLst>
          </p:cNvPr>
          <p:cNvGrpSpPr/>
          <p:nvPr/>
        </p:nvGrpSpPr>
        <p:grpSpPr>
          <a:xfrm>
            <a:off x="1946436" y="4768930"/>
            <a:ext cx="5741451" cy="731700"/>
            <a:chOff x="1184436" y="3088625"/>
            <a:chExt cx="5741451" cy="731700"/>
          </a:xfrm>
        </p:grpSpPr>
        <p:sp>
          <p:nvSpPr>
            <p:cNvPr id="269" name="Google Shape;269;p10"/>
            <p:cNvSpPr txBox="1"/>
            <p:nvPr/>
          </p:nvSpPr>
          <p:spPr>
            <a:xfrm>
              <a:off x="1184436" y="3138814"/>
              <a:ext cx="15306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802090"/>
                  </a:solidFill>
                  <a:latin typeface="Roboto Medium"/>
                  <a:ea typeface="Roboto Medium"/>
                  <a:cs typeface="Roboto Medium"/>
                  <a:sym typeface="Roboto Medium"/>
                </a:rPr>
                <a:t>Act</a:t>
              </a:r>
              <a:endParaRPr sz="3600" b="0" i="0" u="none" strike="noStrike" cap="none">
                <a:solidFill>
                  <a:srgbClr val="802090"/>
                </a:solidFill>
                <a:latin typeface="Roboto Medium"/>
                <a:ea typeface="Roboto Medium"/>
                <a:cs typeface="Roboto Medium"/>
                <a:sym typeface="Roboto Medium"/>
              </a:endParaRPr>
            </a:p>
          </p:txBody>
        </p:sp>
        <p:sp>
          <p:nvSpPr>
            <p:cNvPr id="270" name="Google Shape;270;p10"/>
            <p:cNvSpPr/>
            <p:nvPr/>
          </p:nvSpPr>
          <p:spPr>
            <a:xfrm>
              <a:off x="2789787" y="3088625"/>
              <a:ext cx="4136100" cy="731700"/>
            </a:xfrm>
            <a:prstGeom prst="rect">
              <a:avLst/>
            </a:prstGeom>
            <a:solidFill>
              <a:srgbClr val="8020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0"/>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dirty="0">
                  <a:solidFill>
                    <a:srgbClr val="FFFFFF"/>
                  </a:solidFill>
                  <a:latin typeface="Roboto"/>
                  <a:ea typeface="Roboto"/>
                  <a:cs typeface="Roboto"/>
                  <a:sym typeface="Roboto"/>
                </a:rPr>
                <a:t>Act promptly. Many adjustments are quick to make, others may take time to implement. Ensure that you keep your employee  informed throughout this step</a:t>
              </a:r>
              <a:endParaRPr sz="1200" b="0" i="0" u="none" strike="noStrike" cap="none" dirty="0">
                <a:solidFill>
                  <a:srgbClr val="FFFFFF"/>
                </a:solidFill>
                <a:latin typeface="Roboto"/>
                <a:ea typeface="Roboto"/>
                <a:cs typeface="Roboto"/>
                <a:sym typeface="Roboto"/>
              </a:endParaRPr>
            </a:p>
          </p:txBody>
        </p:sp>
      </p:grpSp>
      <p:grpSp>
        <p:nvGrpSpPr>
          <p:cNvPr id="264" name="Google Shape;264;p10">
            <a:extLst>
              <a:ext uri="{C183D7F6-B498-43B3-948B-1728B52AA6E4}">
                <adec:decorative xmlns:adec="http://schemas.microsoft.com/office/drawing/2017/decorative" val="1"/>
              </a:ext>
            </a:extLst>
          </p:cNvPr>
          <p:cNvGrpSpPr/>
          <p:nvPr/>
        </p:nvGrpSpPr>
        <p:grpSpPr>
          <a:xfrm>
            <a:off x="1726799" y="5653305"/>
            <a:ext cx="5601088" cy="731700"/>
            <a:chOff x="964799" y="3973000"/>
            <a:chExt cx="5601088" cy="731700"/>
          </a:xfrm>
        </p:grpSpPr>
        <p:sp>
          <p:nvSpPr>
            <p:cNvPr id="265" name="Google Shape;265;p10"/>
            <p:cNvSpPr txBox="1"/>
            <p:nvPr/>
          </p:nvSpPr>
          <p:spPr>
            <a:xfrm>
              <a:off x="964799" y="4023195"/>
              <a:ext cx="1750200" cy="6513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500"/>
                <a:buFont typeface="Arial"/>
                <a:buNone/>
              </a:pPr>
              <a:r>
                <a:rPr lang="en-US" sz="3500" b="0" i="0" u="none" strike="noStrike" cap="none">
                  <a:solidFill>
                    <a:srgbClr val="9325A5"/>
                  </a:solidFill>
                  <a:latin typeface="Roboto Medium"/>
                  <a:ea typeface="Roboto Medium"/>
                  <a:cs typeface="Roboto Medium"/>
                  <a:sym typeface="Roboto Medium"/>
                </a:rPr>
                <a:t>Review</a:t>
              </a:r>
              <a:endParaRPr sz="3500" b="0" i="0" u="none" strike="noStrike" cap="none">
                <a:solidFill>
                  <a:srgbClr val="9325A5"/>
                </a:solidFill>
                <a:latin typeface="Roboto Medium"/>
                <a:ea typeface="Roboto Medium"/>
                <a:cs typeface="Roboto Medium"/>
                <a:sym typeface="Roboto Medium"/>
              </a:endParaRPr>
            </a:p>
          </p:txBody>
        </p:sp>
        <p:sp>
          <p:nvSpPr>
            <p:cNvPr id="266" name="Google Shape;266;p10"/>
            <p:cNvSpPr/>
            <p:nvPr/>
          </p:nvSpPr>
          <p:spPr>
            <a:xfrm>
              <a:off x="2789787" y="3973000"/>
              <a:ext cx="3776100" cy="731700"/>
            </a:xfrm>
            <a:prstGeom prst="rect">
              <a:avLst/>
            </a:prstGeom>
            <a:solidFill>
              <a:srgbClr val="932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0"/>
            <p:cNvSpPr txBox="1"/>
            <p:nvPr/>
          </p:nvSpPr>
          <p:spPr>
            <a:xfrm>
              <a:off x="2979188" y="4179560"/>
              <a:ext cx="34977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50"/>
                <a:buFont typeface="Arial"/>
                <a:buNone/>
              </a:pPr>
              <a:r>
                <a:rPr lang="en-US" sz="1200" b="0" i="0" u="none" strike="noStrike" cap="none" dirty="0">
                  <a:solidFill>
                    <a:srgbClr val="FFFFFF"/>
                  </a:solidFill>
                  <a:latin typeface="Roboto"/>
                  <a:ea typeface="Roboto"/>
                  <a:cs typeface="Roboto"/>
                  <a:sym typeface="Roboto"/>
                </a:rPr>
                <a:t>It is important to review agreed adjustments to ensure they are still appropriate and identify and agree any further support which may be required</a:t>
              </a:r>
              <a:endParaRPr sz="1200" b="0" i="0" u="none" strike="noStrike" cap="none" dirty="0">
                <a:solidFill>
                  <a:srgbClr val="FFFFFF"/>
                </a:solidFill>
                <a:latin typeface="Roboto"/>
                <a:ea typeface="Roboto"/>
                <a:cs typeface="Roboto"/>
                <a:sym typeface="Roboto"/>
              </a:endParaRPr>
            </a:p>
          </p:txBody>
        </p:sp>
      </p:grpSp>
      <p:sp>
        <p:nvSpPr>
          <p:cNvPr id="272" name="Google Shape;272;p1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7</a:t>
            </a:fld>
            <a:endParaRPr>
              <a:solidFill>
                <a:srgbClr val="78256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1"/>
          <p:cNvSpPr txBox="1">
            <a:spLocks noGrp="1"/>
          </p:cNvSpPr>
          <p:nvPr>
            <p:ph type="title"/>
          </p:nvPr>
        </p:nvSpPr>
        <p:spPr>
          <a:xfrm>
            <a:off x="1432296" y="354375"/>
            <a:ext cx="6958800" cy="667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Making a Workplace Adjustment (4)</a:t>
            </a:r>
            <a:endParaRPr sz="1800" b="0" i="0" u="none" strike="noStrike" cap="none" dirty="0">
              <a:solidFill>
                <a:srgbClr val="78256F"/>
              </a:solidFill>
              <a:latin typeface="Arial"/>
              <a:ea typeface="Arial"/>
              <a:cs typeface="Arial"/>
              <a:sym typeface="Arial"/>
            </a:endParaRPr>
          </a:p>
        </p:txBody>
      </p:sp>
      <p:sp>
        <p:nvSpPr>
          <p:cNvPr id="278" name="Google Shape;278;p11"/>
          <p:cNvSpPr txBox="1">
            <a:spLocks noGrp="1"/>
          </p:cNvSpPr>
          <p:nvPr>
            <p:ph type="body" idx="1"/>
          </p:nvPr>
        </p:nvSpPr>
        <p:spPr>
          <a:xfrm>
            <a:off x="1347300" y="1257300"/>
            <a:ext cx="36819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Step 1 - Identify the need for support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Most employees will be aware of the barriers they face and will be able to articulate it. However if an employee hasn’t communicated their support needs to you directly, there are points during an individual's employee lifecycle in which it may be worth having a conversation to check. These include: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Recruitment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Induction &amp; Training</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Development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Performance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Retention</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Exit*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*workplace adjustments would only be a consideration at the exit stage if an employee was moving to an OGD, and needed to arrange the transfer of adjustments. This should be captured on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CSET transfer form</a:t>
            </a:r>
            <a:r>
              <a:rPr lang="en-US" sz="12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US" sz="1200" b="0"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Please see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Workplace Adjustments and the Employee Lifecycle</a:t>
            </a:r>
            <a:endParaRPr sz="1200" b="0" i="0" u="none" strike="noStrike" cap="none" dirty="0">
              <a:solidFill>
                <a:srgbClr val="7030A0"/>
              </a:solidFill>
              <a:latin typeface="Arial"/>
              <a:ea typeface="Arial"/>
              <a:cs typeface="Arial"/>
              <a:sym typeface="Arial"/>
            </a:endParaRPr>
          </a:p>
        </p:txBody>
      </p:sp>
      <p:sp>
        <p:nvSpPr>
          <p:cNvPr id="279" name="Google Shape;279;p11"/>
          <p:cNvSpPr txBox="1">
            <a:spLocks noGrp="1"/>
          </p:cNvSpPr>
          <p:nvPr>
            <p:ph type="body" idx="2"/>
          </p:nvPr>
        </p:nvSpPr>
        <p:spPr>
          <a:xfrm>
            <a:off x="5029200" y="1257300"/>
            <a:ext cx="3972600" cy="548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Confidentiality</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Any information shared by the employee should be treated as sensitive personal information, given to you in confidence and will be covered under GDPR.</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It may be necessary to share some information with your workplace adjustment team, Occupational Health Provider or Employee Assistance </a:t>
            </a:r>
            <a:r>
              <a:rPr lang="en-US" sz="1200" b="0" i="0" u="none" strike="noStrike" cap="none" dirty="0" err="1">
                <a:solidFill>
                  <a:schemeClr val="dk1"/>
                </a:solidFill>
                <a:latin typeface="Arial"/>
                <a:ea typeface="Arial"/>
                <a:cs typeface="Arial"/>
                <a:sym typeface="Arial"/>
              </a:rPr>
              <a:t>programme</a:t>
            </a:r>
            <a:r>
              <a:rPr lang="en-US" sz="1200" b="0" i="0" u="none" strike="noStrike" cap="none" dirty="0">
                <a:solidFill>
                  <a:schemeClr val="dk1"/>
                </a:solidFill>
                <a:latin typeface="Arial"/>
                <a:ea typeface="Arial"/>
                <a:cs typeface="Arial"/>
                <a:sym typeface="Arial"/>
              </a:rPr>
              <a:t>; this will need to be explained to the employee and you may need them to sign a consent form.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If the employee has completed a Workplace Adjustment Passport any information contained on the passport about their health condition should be restricted and treated as sensitive personal information. The employee owns the passport and can share a copy with their line manager.</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 Privacy Notice contains full details about how your department processes your data. This includes data relating to workplace adjustments. </a:t>
            </a:r>
            <a:endParaRPr sz="1200" b="0" i="0" u="none" strike="noStrike" cap="none" dirty="0">
              <a:solidFill>
                <a:schemeClr val="dk1"/>
              </a:solidFill>
              <a:latin typeface="Arial"/>
              <a:ea typeface="Arial"/>
              <a:cs typeface="Arial"/>
              <a:sym typeface="Arial"/>
            </a:endParaRPr>
          </a:p>
          <a:p>
            <a:pPr marL="0" marR="0" lvl="0" indent="0" algn="ctr" rtl="0">
              <a:lnSpc>
                <a:spcPct val="100000"/>
              </a:lnSpc>
              <a:spcBef>
                <a:spcPts val="144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80" name="Google Shape;280;p1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8</a:t>
            </a:fld>
            <a:endParaRPr>
              <a:solidFill>
                <a:srgbClr val="78256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1535496" y="387350"/>
            <a:ext cx="7030200" cy="543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dirty="0">
                <a:solidFill>
                  <a:srgbClr val="78256F"/>
                </a:solidFill>
                <a:latin typeface="Arial"/>
                <a:ea typeface="Arial"/>
                <a:cs typeface="Arial"/>
                <a:sym typeface="Arial"/>
              </a:rPr>
              <a:t>Making a Workplace Adjustment (5) </a:t>
            </a:r>
            <a:endParaRPr sz="2200" b="0" i="0" u="none" strike="noStrike" cap="none" dirty="0">
              <a:solidFill>
                <a:srgbClr val="78256F"/>
              </a:solidFill>
              <a:latin typeface="Arial"/>
              <a:ea typeface="Arial"/>
              <a:cs typeface="Arial"/>
              <a:sym typeface="Arial"/>
            </a:endParaRPr>
          </a:p>
        </p:txBody>
      </p:sp>
      <p:sp>
        <p:nvSpPr>
          <p:cNvPr id="286" name="Google Shape;286;p12"/>
          <p:cNvSpPr txBox="1">
            <a:spLocks noGrp="1"/>
          </p:cNvSpPr>
          <p:nvPr>
            <p:ph type="body" idx="1"/>
          </p:nvPr>
        </p:nvSpPr>
        <p:spPr>
          <a:xfrm>
            <a:off x="1360200" y="1257300"/>
            <a:ext cx="7641600" cy="5300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2 - Prepare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Once a need has been identified, managers should</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Schedule some time to discuss their needs with the employee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Explain that this is an informal meeting</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Arrange for the conversation to happen in a quiet place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Review</a:t>
            </a:r>
            <a:r>
              <a:rPr lang="en-US" sz="1200" b="0" i="0" u="none" strike="noStrike" cap="none" dirty="0">
                <a:solidFill>
                  <a:schemeClr val="dk1"/>
                </a:solidFill>
                <a:latin typeface="Arial"/>
                <a:ea typeface="Arial"/>
                <a:cs typeface="Arial"/>
                <a:sym typeface="Arial"/>
              </a:rPr>
              <a:t>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Line Manager: Self Assessment tool</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and develop or enhance your knowledge and confidence on workplace adjustments prior to your discussion.</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Irrespective of the number of conversations held, the manager must ensure confidentiality and reassure the employee that they will be empathic and supportive throughout.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3 - Meet</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Most adjustments can be agreed and implemented between a line manager and their employee. So having a good quality conversation about workplace adjustments with your employee is a key step in getting the right support in place.</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For others you may need to consult with an expert, this could be your:</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Workplace Adjustment Team</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HR Business Partner</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Occupational Health provider and Employee Assistance </a:t>
            </a:r>
            <a:r>
              <a:rPr lang="en-US" sz="1200" b="0" i="0" u="none" strike="noStrike" cap="none" dirty="0" err="1">
                <a:solidFill>
                  <a:schemeClr val="dk1"/>
                </a:solidFill>
                <a:latin typeface="Arial"/>
                <a:ea typeface="Arial"/>
                <a:cs typeface="Arial"/>
                <a:sym typeface="Arial"/>
              </a:rPr>
              <a:t>Programme</a:t>
            </a:r>
            <a:r>
              <a:rPr lang="en-US" sz="1200" b="0" i="0" u="none" strike="noStrike" cap="none" dirty="0">
                <a:solidFill>
                  <a:schemeClr val="dk1"/>
                </a:solidFill>
                <a:latin typeface="Arial"/>
                <a:ea typeface="Arial"/>
                <a:cs typeface="Arial"/>
                <a:sym typeface="Arial"/>
              </a:rPr>
              <a:t>, or</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The Civil Service Workplace Adjustment Service (CSWAS).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In some cases you will need to consult with specialist advisers; for example, if the employee has a hearing impairment. You may be able to get advice on adjustments from a specialist occupational adviser for the particular condition. </a:t>
            </a:r>
            <a:r>
              <a:rPr lang="en-US" sz="1200" b="0" i="0" u="none" strike="noStrike" cap="none" dirty="0">
                <a:solidFill>
                  <a:srgbClr val="00000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It can take time to arrange an expert assessment and so you need to make sure you keep your employee informed</a:t>
            </a:r>
            <a:r>
              <a:rPr lang="en-US" sz="1300" b="0" i="0" u="none" strike="noStrike" cap="none" dirty="0">
                <a:solidFill>
                  <a:schemeClr val="dk1"/>
                </a:solidFill>
                <a:latin typeface="Arial"/>
                <a:ea typeface="Arial"/>
                <a:cs typeface="Arial"/>
                <a:sym typeface="Arial"/>
              </a:rPr>
              <a:t>. </a:t>
            </a:r>
            <a:endParaRPr sz="1300" b="0" i="0" u="none" strike="noStrike" cap="none" dirty="0">
              <a:solidFill>
                <a:srgbClr val="000000"/>
              </a:solidFill>
              <a:latin typeface="Arial"/>
              <a:ea typeface="Arial"/>
              <a:cs typeface="Arial"/>
              <a:sym typeface="Arial"/>
            </a:endParaRPr>
          </a:p>
        </p:txBody>
      </p:sp>
      <p:sp>
        <p:nvSpPr>
          <p:cNvPr id="287" name="Google Shape;287;p1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9</a:t>
            </a:fld>
            <a:endParaRPr>
              <a:solidFill>
                <a:srgbClr val="78256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3268</Words>
  <Application>Microsoft Office PowerPoint</Application>
  <PresentationFormat>On-screen Show (4:3)</PresentationFormat>
  <Paragraphs>221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Roboto</vt:lpstr>
      <vt:lpstr>Helvetica Neue</vt:lpstr>
      <vt:lpstr>Calibri</vt:lpstr>
      <vt:lpstr>Arial</vt:lpstr>
      <vt:lpstr>Roboto Medium</vt:lpstr>
      <vt:lpstr>Simple Light</vt:lpstr>
      <vt:lpstr>Workplace Adjustments  Line Managers Best Practice Guide</vt:lpstr>
      <vt:lpstr>Main menu</vt:lpstr>
      <vt:lpstr>Introduction: What is a Workplace Adjustment and why do we make them?</vt:lpstr>
      <vt:lpstr>How will I know if a workplace adjustment is needed?</vt:lpstr>
      <vt:lpstr>Making a Workplace Adjustment (1)</vt:lpstr>
      <vt:lpstr>Making a Workplace Adjustment (2)</vt:lpstr>
      <vt:lpstr>Making a Workplace Adjustment (3) </vt:lpstr>
      <vt:lpstr>Making a Workplace Adjustment (4)</vt:lpstr>
      <vt:lpstr>Making a Workplace Adjustment (5) </vt:lpstr>
      <vt:lpstr>Making a Workplace Adjustment (6) </vt:lpstr>
      <vt:lpstr>Making a Workplace Adjustment (7)</vt:lpstr>
      <vt:lpstr>Funding</vt:lpstr>
      <vt:lpstr>Employee Lifecycle (1)</vt:lpstr>
      <vt:lpstr>Employee Lifecycle (2)</vt:lpstr>
      <vt:lpstr>Review Route</vt:lpstr>
      <vt:lpstr>Further support </vt:lpstr>
      <vt:lpstr>Useful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Adjustments  Line Managers Best Practice Guide</dc:title>
  <dc:creator>RAW</dc:creator>
  <cp:lastModifiedBy>Linda Eades</cp:lastModifiedBy>
  <cp:revision>7</cp:revision>
  <dcterms:created xsi:type="dcterms:W3CDTF">2015-04-30T09:10:39Z</dcterms:created>
  <dcterms:modified xsi:type="dcterms:W3CDTF">2024-05-29T06:48:35Z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814548700</vt:i4>
  </property>
  <property fmtid="{D5CDD505-2E9C-101B-9397-08002B2CF9AE}" pid="3" name="_NewReviewCycle">
    <vt:lpwstr/>
  </property>
  <property fmtid="{D5CDD505-2E9C-101B-9397-08002B2CF9AE}" pid="4" name="_EmailSubject">
    <vt:lpwstr>See how quickly you can break it</vt:lpwstr>
  </property>
  <property fmtid="{D5CDD505-2E9C-101B-9397-08002B2CF9AE}" pid="5" name="_AuthorEmail">
    <vt:lpwstr>JUSTIN.LEWIS@CSEMPLOYEEPOLICY.GSI.GOV.UK</vt:lpwstr>
  </property>
  <property fmtid="{D5CDD505-2E9C-101B-9397-08002B2CF9AE}" pid="6" name="_AuthorEmailDisplayName">
    <vt:lpwstr>Lewis Justin CS EMPLOYEE POLICY SHEFFIELD KINGS COURT</vt:lpwstr>
  </property>
</Properties>
</file>